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8" r:id="rId3"/>
    <p:sldId id="301" r:id="rId4"/>
    <p:sldId id="260" r:id="rId5"/>
    <p:sldId id="300" r:id="rId6"/>
    <p:sldId id="306" r:id="rId7"/>
    <p:sldId id="307" r:id="rId8"/>
    <p:sldId id="308" r:id="rId9"/>
    <p:sldId id="261" r:id="rId10"/>
    <p:sldId id="309" r:id="rId11"/>
    <p:sldId id="310" r:id="rId12"/>
    <p:sldId id="262" r:id="rId13"/>
    <p:sldId id="311" r:id="rId14"/>
    <p:sldId id="312" r:id="rId15"/>
    <p:sldId id="313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05" r:id="rId39"/>
    <p:sldId id="285" r:id="rId40"/>
    <p:sldId id="286" r:id="rId41"/>
    <p:sldId id="287" r:id="rId42"/>
    <p:sldId id="288" r:id="rId43"/>
    <p:sldId id="302" r:id="rId44"/>
    <p:sldId id="303" r:id="rId45"/>
    <p:sldId id="304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</p:sldIdLst>
  <p:sldSz cx="9144000" cy="6858000" type="screen4x3"/>
  <p:notesSz cx="9144000" cy="6858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 varScale="1">
        <p:scale>
          <a:sx n="68" d="100"/>
          <a:sy n="68" d="100"/>
        </p:scale>
        <p:origin x="120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466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9245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2950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1314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3410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9333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2470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4430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4407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5798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7749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754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9082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9281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3529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5133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3753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7926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3456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2125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449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8732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265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2635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2806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2221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389FE4C-C647-4ABC-A838-2DF2F25EE0D0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74069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FC48709-3EA1-40E3-88C1-A82253BF5FA6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15911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6D062EA-2AB0-4264-9F09-34B74900A8CC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690847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87225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96199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88058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36624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152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9785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3016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75203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78321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55105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279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466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574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2495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044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613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9297-890C-4D19-B1E1-964412FF0BB8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926F-74F0-4778-AA59-FDECF6BED33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440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5004-1A56-432A-B88B-87156A77EEE5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89C9-8BE6-4367-BF14-83E07820E17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05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7C7C-6690-4850-B719-B8B868366E09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1BCE-AD1F-464A-8F62-A503CA4B216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68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E5A7-20F9-4020-9644-7650031C5CCE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87A3-BEEF-452F-9FFB-927B3661235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43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8A01-E4C0-459C-ABF9-5554D68FFFFB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7096-872F-486F-8FED-885BDC7BCA7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79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/>
        </p:nvSpPr>
        <p:spPr bwMode="auto">
          <a:xfrm>
            <a:off x="0" y="990600"/>
            <a:ext cx="8636000" cy="0"/>
          </a:xfrm>
          <a:custGeom>
            <a:avLst/>
            <a:gdLst>
              <a:gd name="T0" fmla="*/ 0 w 8636000"/>
              <a:gd name="T1" fmla="*/ 8635989 w 8636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636000">
                <a:moveTo>
                  <a:pt x="0" y="0"/>
                </a:moveTo>
                <a:lnTo>
                  <a:pt x="8635989" y="0"/>
                </a:lnTo>
              </a:path>
            </a:pathLst>
          </a:custGeom>
          <a:noFill/>
          <a:ln w="25399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" name="bk object 17"/>
          <p:cNvSpPr>
            <a:spLocks noChangeArrowheads="1"/>
          </p:cNvSpPr>
          <p:nvPr/>
        </p:nvSpPr>
        <p:spPr bwMode="auto">
          <a:xfrm>
            <a:off x="0" y="0"/>
            <a:ext cx="1169988" cy="685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-12700" y="188913"/>
            <a:ext cx="9169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04863" y="1309688"/>
            <a:ext cx="753427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E79664-E907-485F-9BE1-42BD41CE9AD3}" type="datetimeFigureOut">
              <a:rPr lang="en-US"/>
              <a:pPr>
                <a:defRPr/>
              </a:pPr>
              <a:t>4/8/2018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585B21-7718-4EBD-82A6-1A0C40F2ACD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~1\SELWYN~1\LOCALS~1\Temp\SevereRVdil_AP4_2D.avi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hyperlink" Target="http://cme.medscape.com/viewarticle/530730" TargetMode="External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0"/>
            <a:ext cx="1169988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" name="object 3"/>
          <p:cNvSpPr txBox="1">
            <a:spLocks noChangeArrowheads="1"/>
          </p:cNvSpPr>
          <p:nvPr/>
        </p:nvSpPr>
        <p:spPr bwMode="auto">
          <a:xfrm>
            <a:off x="975519" y="939176"/>
            <a:ext cx="721995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06588" indent="-18938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dirty="0" smtClean="0">
                <a:latin typeface="Arial" charset="0"/>
              </a:rPr>
              <a:t>Echocardiography in</a:t>
            </a:r>
          </a:p>
          <a:p>
            <a:pPr algn="ctr" eaLnBrk="1" hangingPunct="1"/>
            <a:r>
              <a:rPr lang="en-US" sz="4400" b="1" dirty="0" smtClean="0">
                <a:latin typeface="Arial" charset="0"/>
              </a:rPr>
              <a:t>Right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Arial" charset="0"/>
              </a:rPr>
              <a:t>Ventricular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Arial" charset="0"/>
              </a:rPr>
              <a:t>Failure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400" b="1" dirty="0" smtClean="0">
                <a:latin typeface="Arial" charset="0"/>
              </a:rPr>
              <a:t>and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400" b="1" dirty="0">
                <a:latin typeface="Arial" charset="0"/>
              </a:rPr>
              <a:t>Pulmonary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Arial" charset="0"/>
              </a:rPr>
              <a:t>Hypertension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9988" y="4648200"/>
            <a:ext cx="6831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Rasoul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Azarfarin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MD FACC</a:t>
            </a:r>
          </a:p>
          <a:p>
            <a:pPr algn="ctr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Professor of Anesthesiology</a:t>
            </a:r>
          </a:p>
          <a:p>
            <a:pPr algn="ctr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12700" y="188913"/>
            <a:ext cx="9169400" cy="1970087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Measure the RV at end diastole from apical 4 chamber image demonstrating  the maximum diameter of the RV without foreshortening</a:t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1325"/>
            <a:ext cx="708660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152400"/>
            <a:ext cx="905668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92516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5" dirty="0"/>
              <a:t>N</a:t>
            </a:r>
            <a:r>
              <a:rPr spc="-20" dirty="0"/>
              <a:t>o</a:t>
            </a:r>
            <a:r>
              <a:rPr spc="-10" dirty="0"/>
              <a:t>rm</a:t>
            </a:r>
            <a:r>
              <a:rPr spc="-5" dirty="0"/>
              <a:t>a</a:t>
            </a:r>
            <a:r>
              <a:rPr spc="-10" dirty="0"/>
              <a:t>l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5" dirty="0"/>
              <a:t>R</a:t>
            </a:r>
            <a:r>
              <a:rPr spc="-25" dirty="0"/>
              <a:t>V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-20" dirty="0"/>
              <a:t>nd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25" dirty="0"/>
              <a:t>LV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5" dirty="0"/>
              <a:t>H</a:t>
            </a:r>
            <a:r>
              <a:rPr spc="-5" dirty="0"/>
              <a:t>e</a:t>
            </a:r>
            <a:r>
              <a:rPr spc="-10" dirty="0"/>
              <a:t>m</a:t>
            </a:r>
            <a:r>
              <a:rPr spc="-20" dirty="0"/>
              <a:t>od</a:t>
            </a:r>
            <a:r>
              <a:rPr spc="-65" dirty="0"/>
              <a:t>y</a:t>
            </a:r>
            <a:r>
              <a:rPr spc="-20" dirty="0"/>
              <a:t>n</a:t>
            </a:r>
            <a:r>
              <a:rPr spc="-5" dirty="0"/>
              <a:t>a</a:t>
            </a:r>
            <a:r>
              <a:rPr spc="-10" dirty="0"/>
              <a:t>m</a:t>
            </a:r>
            <a:r>
              <a:rPr spc="-20" dirty="0"/>
              <a:t>i</a:t>
            </a:r>
            <a:r>
              <a:rPr spc="-5" dirty="0"/>
              <a:t>c</a:t>
            </a:r>
            <a:r>
              <a:rPr dirty="0"/>
              <a:t>s</a:t>
            </a:r>
          </a:p>
        </p:txBody>
      </p:sp>
      <p:sp>
        <p:nvSpPr>
          <p:cNvPr id="13315" name="object 3"/>
          <p:cNvSpPr>
            <a:spLocks/>
          </p:cNvSpPr>
          <p:nvPr/>
        </p:nvSpPr>
        <p:spPr bwMode="auto">
          <a:xfrm>
            <a:off x="1006475" y="1609725"/>
            <a:ext cx="120650" cy="427038"/>
          </a:xfrm>
          <a:custGeom>
            <a:avLst/>
            <a:gdLst>
              <a:gd name="T0" fmla="*/ 0 w 121919"/>
              <a:gd name="T1" fmla="*/ 427996 h 426719"/>
              <a:gd name="T2" fmla="*/ 116921 w 121919"/>
              <a:gd name="T3" fmla="*/ 427996 h 426719"/>
              <a:gd name="T4" fmla="*/ 116921 w 121919"/>
              <a:gd name="T5" fmla="*/ 0 h 426719"/>
              <a:gd name="T6" fmla="*/ 0 w 121919"/>
              <a:gd name="T7" fmla="*/ 0 h 426719"/>
              <a:gd name="T8" fmla="*/ 0 w 121919"/>
              <a:gd name="T9" fmla="*/ 427996 h 426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19" h="426719">
                <a:moveTo>
                  <a:pt x="0" y="426719"/>
                </a:moveTo>
                <a:lnTo>
                  <a:pt x="121919" y="426719"/>
                </a:lnTo>
                <a:lnTo>
                  <a:pt x="121919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6" name="object 4"/>
          <p:cNvSpPr>
            <a:spLocks noChangeArrowheads="1"/>
          </p:cNvSpPr>
          <p:nvPr/>
        </p:nvSpPr>
        <p:spPr bwMode="auto">
          <a:xfrm>
            <a:off x="609600" y="1143000"/>
            <a:ext cx="8305800" cy="4724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2700" y="188913"/>
            <a:ext cx="9169400" cy="98425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Fractional area change</a:t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1676400"/>
            <a:ext cx="93535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136775"/>
            <a:ext cx="90932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04800"/>
            <a:ext cx="8148637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2700" y="188913"/>
            <a:ext cx="9169400" cy="98425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Measure IVC 0.5 – 3 cm from RA</a:t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9300"/>
            <a:ext cx="7696200" cy="60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5" y="6750050"/>
            <a:ext cx="7826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17411" name="object 3"/>
          <p:cNvSpPr txBox="1">
            <a:spLocks noChangeArrowheads="1"/>
          </p:cNvSpPr>
          <p:nvPr/>
        </p:nvSpPr>
        <p:spPr bwMode="auto">
          <a:xfrm>
            <a:off x="1755775" y="5943600"/>
            <a:ext cx="68294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CO,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cardiac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output;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LAP,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left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atrial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mPAP,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mean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arterial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PCWP,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capillary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wedge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PVR,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vascular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resistance;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TPG,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transpulmonary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gradient.</a:t>
            </a:r>
          </a:p>
          <a:p>
            <a:pPr eaLnBrk="1" hangingPunct="1">
              <a:spcBef>
                <a:spcPts val="263"/>
              </a:spcBef>
            </a:pPr>
            <a:r>
              <a:rPr lang="en-US" sz="1000" b="1">
                <a:latin typeface="Arial" charset="0"/>
              </a:rPr>
              <a:t>1.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Kaluski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al.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Heart</a:t>
            </a:r>
            <a:r>
              <a:rPr lang="en-US" sz="1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Drug.</a:t>
            </a:r>
            <a:r>
              <a:rPr lang="en-US" sz="1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2003;2:225-235.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>
                <a:latin typeface="Arial" charset="0"/>
              </a:rPr>
              <a:t>2.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Rubin.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Chest.</a:t>
            </a:r>
            <a:r>
              <a:rPr lang="en-US" sz="1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1993;104:236-250.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>
                <a:latin typeface="Arial" charset="0"/>
              </a:rPr>
              <a:t>3.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McLaughlin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and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McGoon.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Circulation</a:t>
            </a:r>
            <a:r>
              <a:rPr lang="en-US" sz="1000">
                <a:latin typeface="Arial" charset="0"/>
              </a:rPr>
              <a:t>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2006;114:1417-1431.</a:t>
            </a: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4572000" y="0"/>
            <a:ext cx="4416425" cy="5943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645812" y="3008868"/>
            <a:ext cx="3502660" cy="33083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1431925" algn="l"/>
                <a:tab pos="1709420" algn="l"/>
              </a:tabLst>
              <a:defRPr/>
            </a:pPr>
            <a:r>
              <a:rPr sz="2400" b="1" dirty="0">
                <a:latin typeface="Arial"/>
                <a:cs typeface="Arial"/>
              </a:rPr>
              <a:t>PVR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strike="sngStrike" spc="-15" dirty="0">
                <a:latin typeface="Arial"/>
                <a:cs typeface="Arial"/>
              </a:rPr>
              <a:t>= </a:t>
            </a:r>
            <a:r>
              <a:rPr sz="2400" strike="sngStrike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ood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125" y="1703388"/>
            <a:ext cx="3937000" cy="831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45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PG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200" dirty="0">
                <a:latin typeface="Arial"/>
                <a:cs typeface="Arial"/>
              </a:rPr>
              <a:t>P</a:t>
            </a:r>
            <a:r>
              <a:rPr sz="2400" spc="-20" dirty="0">
                <a:latin typeface="Arial"/>
                <a:cs typeface="Arial"/>
              </a:rPr>
              <a:t>AP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mean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30" dirty="0">
                <a:latin typeface="Arial"/>
                <a:cs typeface="Arial"/>
              </a:rPr>
              <a:t>W</a:t>
            </a:r>
            <a:r>
              <a:rPr sz="2400" spc="-2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marL="295275" fontAlgn="auto">
              <a:spcBef>
                <a:spcPts val="1785"/>
              </a:spcBef>
              <a:spcAft>
                <a:spcPts val="0"/>
              </a:spcAft>
              <a:defRPr/>
            </a:pPr>
            <a:r>
              <a:rPr b="1" u="heavy" spc="-5" dirty="0">
                <a:latin typeface="Arial"/>
                <a:cs typeface="Arial"/>
              </a:rPr>
              <a:t>Normal</a:t>
            </a:r>
            <a:r>
              <a:rPr b="1" u="heavy" spc="-30" dirty="0">
                <a:latin typeface="Arial"/>
                <a:cs typeface="Arial"/>
              </a:rPr>
              <a:t> T</a:t>
            </a:r>
            <a:r>
              <a:rPr b="1" u="heavy" spc="-15" dirty="0">
                <a:latin typeface="Arial"/>
                <a:cs typeface="Arial"/>
              </a:rPr>
              <a:t>PG</a:t>
            </a:r>
            <a:r>
              <a:rPr b="1" spc="6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Arial"/>
                <a:cs typeface="Arial"/>
              </a:rPr>
              <a:t>=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Arial"/>
                <a:cs typeface="Arial"/>
              </a:rPr>
              <a:t>&lt;</a:t>
            </a:r>
            <a:r>
              <a:rPr spc="-5" dirty="0">
                <a:latin typeface="Arial"/>
                <a:cs typeface="Arial"/>
              </a:rPr>
              <a:t>1</a:t>
            </a:r>
            <a:r>
              <a:rPr dirty="0">
                <a:latin typeface="Arial"/>
                <a:cs typeface="Arial"/>
              </a:rPr>
              <a:t>2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15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m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5" dirty="0"/>
              <a:t>H</a:t>
            </a:r>
            <a:r>
              <a:rPr sz="2800" dirty="0"/>
              <a:t>e</a:t>
            </a:r>
            <a:r>
              <a:rPr sz="2800" spc="-10" dirty="0"/>
              <a:t>m</a:t>
            </a:r>
            <a:r>
              <a:rPr sz="2800" spc="-15" dirty="0"/>
              <a:t>od</a:t>
            </a:r>
            <a:r>
              <a:rPr sz="2800" spc="-40" dirty="0"/>
              <a:t>y</a:t>
            </a:r>
            <a:r>
              <a:rPr sz="2800" spc="-15" dirty="0"/>
              <a:t>n</a:t>
            </a:r>
            <a:r>
              <a:rPr sz="2800" dirty="0"/>
              <a:t>a</a:t>
            </a:r>
            <a:r>
              <a:rPr sz="2800" spc="-10" dirty="0"/>
              <a:t>m</a:t>
            </a:r>
            <a:r>
              <a:rPr sz="2800" spc="-15" dirty="0"/>
              <a:t>ic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90" dirty="0"/>
              <a:t>V</a:t>
            </a:r>
            <a:r>
              <a:rPr sz="2800" spc="-15" dirty="0"/>
              <a:t>alu</a:t>
            </a:r>
            <a:r>
              <a:rPr sz="2800" dirty="0"/>
              <a:t>es</a:t>
            </a:r>
            <a:r>
              <a:rPr sz="2800">
                <a:latin typeface="Times New Roman"/>
                <a:cs typeface="Times New Roman"/>
              </a:rPr>
              <a:t/>
            </a:r>
            <a:br>
              <a:rPr sz="2800">
                <a:latin typeface="Times New Roman"/>
                <a:cs typeface="Times New Roman"/>
              </a:rPr>
            </a:br>
            <a:r>
              <a:rPr sz="2800" dirty="0"/>
              <a:t>at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/>
              <a:t>R</a:t>
            </a:r>
            <a:r>
              <a:rPr sz="2800" dirty="0"/>
              <a:t>es</a:t>
            </a:r>
            <a:r>
              <a:rPr sz="2800" spc="5" dirty="0"/>
              <a:t>t</a:t>
            </a:r>
            <a:r>
              <a:rPr sz="2800" dirty="0"/>
              <a:t>: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/>
              <a:t>N</a:t>
            </a:r>
            <a:r>
              <a:rPr sz="2800" spc="-15" dirty="0"/>
              <a:t>o</a:t>
            </a:r>
            <a:r>
              <a:rPr sz="2800" spc="-10" dirty="0"/>
              <a:t>rm</a:t>
            </a:r>
            <a:r>
              <a:rPr sz="2800" spc="-15" dirty="0"/>
              <a:t>al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/>
              <a:t>R</a:t>
            </a:r>
            <a:r>
              <a:rPr sz="2800" spc="-20" dirty="0"/>
              <a:t>a</a:t>
            </a:r>
            <a:r>
              <a:rPr sz="2800" spc="-15" dirty="0"/>
              <a:t>ng</a:t>
            </a:r>
            <a:r>
              <a:rPr sz="2800" dirty="0"/>
              <a:t>e</a:t>
            </a:r>
            <a:r>
              <a:rPr sz="2800" spc="10" dirty="0"/>
              <a:t>s</a:t>
            </a:r>
            <a:r>
              <a:rPr sz="2775" spc="7" baseline="25525" dirty="0"/>
              <a:t>1</a:t>
            </a:r>
            <a:r>
              <a:rPr sz="2775" baseline="25525" dirty="0"/>
              <a:t>-3</a:t>
            </a:r>
            <a:endParaRPr sz="2775" baseline="2552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9200" y="3462338"/>
            <a:ext cx="1065213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4900" y="4486275"/>
            <a:ext cx="890588" cy="4714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05475" y="828675"/>
            <a:ext cx="1392238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9338" y="1514475"/>
            <a:ext cx="1001712" cy="4714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420" name="object 12"/>
          <p:cNvSpPr txBox="1">
            <a:spLocks noChangeArrowheads="1"/>
          </p:cNvSpPr>
          <p:nvPr/>
        </p:nvSpPr>
        <p:spPr bwMode="auto">
          <a:xfrm>
            <a:off x="6272213" y="2352675"/>
            <a:ext cx="7127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8425" indent="-42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FF"/>
                </a:solidFill>
                <a:latin typeface="Arial" charset="0"/>
              </a:rPr>
              <a:t>mPAP,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solidFill>
                  <a:srgbClr val="FFFFFF"/>
                </a:solidFill>
                <a:latin typeface="Arial" charset="0"/>
              </a:rPr>
              <a:t>14-20</a:t>
            </a:r>
            <a:endParaRPr lang="en-US" sz="1600">
              <a:latin typeface="Arial" charset="0"/>
            </a:endParaRPr>
          </a:p>
          <a:p>
            <a:pPr eaLnBrk="1" hangingPunct="1"/>
            <a:r>
              <a:rPr lang="en-US" sz="1600" b="1">
                <a:solidFill>
                  <a:srgbClr val="FFFFFF"/>
                </a:solidFill>
                <a:latin typeface="Arial" charset="0"/>
              </a:rPr>
              <a:t>mm</a:t>
            </a:r>
            <a:r>
              <a:rPr lang="en-US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solidFill>
                  <a:srgbClr val="FFFFFF"/>
                </a:solidFill>
                <a:latin typeface="Arial" charset="0"/>
              </a:rPr>
              <a:t>Hg</a:t>
            </a:r>
            <a:endParaRPr lang="en-US" sz="1600">
              <a:latin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05650" y="2395538"/>
            <a:ext cx="1114425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&lt;1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94575" y="768350"/>
            <a:ext cx="16303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latin typeface="Arial"/>
                <a:cs typeface="Arial"/>
              </a:rPr>
              <a:t>C</a:t>
            </a:r>
            <a:r>
              <a:rPr b="1" dirty="0">
                <a:latin typeface="Arial"/>
                <a:cs typeface="Arial"/>
              </a:rPr>
              <a:t>O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Arial"/>
                <a:cs typeface="Arial"/>
              </a:rPr>
              <a:t>=</a:t>
            </a:r>
            <a:r>
              <a:rPr b="1" spc="5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Arial"/>
                <a:cs typeface="Arial"/>
              </a:rPr>
              <a:t>4</a:t>
            </a:r>
            <a:r>
              <a:rPr b="1" dirty="0">
                <a:latin typeface="Arial"/>
                <a:cs typeface="Arial"/>
              </a:rPr>
              <a:t>-7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Arial"/>
                <a:cs typeface="Arial"/>
              </a:rPr>
              <a:t>L/min</a:t>
            </a:r>
            <a:endParaRPr>
              <a:latin typeface="Arial"/>
              <a:cs typeface="Arial"/>
            </a:endParaRPr>
          </a:p>
        </p:txBody>
      </p:sp>
      <p:sp>
        <p:nvSpPr>
          <p:cNvPr id="17423" name="object 15"/>
          <p:cNvSpPr txBox="1">
            <a:spLocks noChangeArrowheads="1"/>
          </p:cNvSpPr>
          <p:nvPr/>
        </p:nvSpPr>
        <p:spPr bwMode="auto">
          <a:xfrm>
            <a:off x="901700" y="3843338"/>
            <a:ext cx="306546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651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80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=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dyne•sec•cm</a:t>
            </a:r>
            <a:r>
              <a:rPr lang="en-US" sz="2400" baseline="24000">
                <a:latin typeface="Arial" charset="0"/>
              </a:rPr>
              <a:t>-5</a:t>
            </a:r>
          </a:p>
          <a:p>
            <a:pPr eaLnBrk="1" hangingPunct="1">
              <a:spcBef>
                <a:spcPts val="1663"/>
              </a:spcBef>
            </a:pPr>
            <a:r>
              <a:rPr lang="en-US" b="1" u="sng">
                <a:latin typeface="Arial" charset="0"/>
              </a:rPr>
              <a:t>Normal PVR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Arial" charset="0"/>
              </a:rPr>
              <a:t>=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Arial" charset="0"/>
              </a:rPr>
              <a:t>&lt;3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Arial" charset="0"/>
              </a:rPr>
              <a:t>Wood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Arial" charset="0"/>
              </a:rPr>
              <a:t>units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Arial" charset="0"/>
              </a:rPr>
              <a:t>(&lt;240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Arial" charset="0"/>
              </a:rPr>
              <a:t>dyne•sec•cm</a:t>
            </a:r>
            <a:r>
              <a:rPr lang="en-US" baseline="25000">
                <a:latin typeface="Arial" charset="0"/>
              </a:rPr>
              <a:t>-5</a:t>
            </a:r>
            <a:r>
              <a:rPr lang="en-US">
                <a:latin typeface="Arial" charset="0"/>
              </a:rPr>
              <a:t>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38300" y="2784475"/>
            <a:ext cx="650875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spc="-25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PG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4500" y="3241675"/>
            <a:ext cx="484188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spc="5" dirty="0">
                <a:latin typeface="Arial"/>
                <a:cs typeface="Arial"/>
              </a:rPr>
              <a:t>CO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35800" y="3648075"/>
            <a:ext cx="1397000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6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9150" y="5259388"/>
            <a:ext cx="18542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5" dirty="0">
                <a:latin typeface="Arial"/>
                <a:cs typeface="Arial"/>
              </a:rPr>
              <a:t>C</a:t>
            </a:r>
            <a:r>
              <a:rPr sz="2400" b="1" spc="-30" dirty="0">
                <a:latin typeface="Arial"/>
                <a:cs typeface="Arial"/>
              </a:rPr>
              <a:t>W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20" dirty="0">
                <a:latin typeface="Arial"/>
                <a:cs typeface="Arial"/>
              </a:rPr>
              <a:t>AP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5" y="6750050"/>
            <a:ext cx="7826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241515" rtlCol="0"/>
          <a:lstStyle/>
          <a:p>
            <a:pPr marL="942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5" dirty="0"/>
              <a:t>C</a:t>
            </a:r>
            <a:r>
              <a:rPr sz="2800" spc="-15" dirty="0"/>
              <a:t>h</a:t>
            </a:r>
            <a:r>
              <a:rPr sz="2800" dirty="0"/>
              <a:t>a</a:t>
            </a:r>
            <a:r>
              <a:rPr sz="2800" spc="-10" dirty="0"/>
              <a:t>r</a:t>
            </a:r>
            <a:r>
              <a:rPr sz="2800" dirty="0"/>
              <a:t>ac</a:t>
            </a:r>
            <a:r>
              <a:rPr sz="2800" spc="5" dirty="0"/>
              <a:t>t</a:t>
            </a:r>
            <a:r>
              <a:rPr sz="2800" dirty="0"/>
              <a:t>e</a:t>
            </a:r>
            <a:r>
              <a:rPr sz="2800" spc="-10" dirty="0"/>
              <a:t>ri</a:t>
            </a:r>
            <a:r>
              <a:rPr sz="2800" dirty="0"/>
              <a:t>za</a:t>
            </a:r>
            <a:r>
              <a:rPr sz="2800" spc="5" dirty="0"/>
              <a:t>t</a:t>
            </a:r>
            <a:r>
              <a:rPr sz="2800" spc="-10" dirty="0"/>
              <a:t>i</a:t>
            </a:r>
            <a:r>
              <a:rPr sz="2800" spc="-15" dirty="0"/>
              <a:t>o</a:t>
            </a:r>
            <a:r>
              <a:rPr sz="2800" spc="-20" dirty="0"/>
              <a:t>n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5" dirty="0"/>
              <a:t>o</a:t>
            </a:r>
            <a:r>
              <a:rPr sz="2800" dirty="0"/>
              <a:t>f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5" dirty="0"/>
              <a:t>t</a:t>
            </a:r>
            <a:r>
              <a:rPr sz="2800" spc="-15" dirty="0"/>
              <a:t>h</a:t>
            </a:r>
            <a:r>
              <a:rPr sz="2800" dirty="0"/>
              <a:t>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30" dirty="0"/>
              <a:t>P</a:t>
            </a:r>
            <a:r>
              <a:rPr sz="2800" spc="-15" dirty="0"/>
              <a:t>u</a:t>
            </a:r>
            <a:r>
              <a:rPr sz="2800" spc="-10" dirty="0"/>
              <a:t>l</a:t>
            </a:r>
            <a:r>
              <a:rPr sz="2800" spc="-35" dirty="0"/>
              <a:t>m</a:t>
            </a:r>
            <a:r>
              <a:rPr sz="2800" spc="-15" dirty="0"/>
              <a:t>on</a:t>
            </a:r>
            <a:r>
              <a:rPr sz="2800" dirty="0"/>
              <a:t>a</a:t>
            </a:r>
            <a:r>
              <a:rPr sz="2800" spc="-10" dirty="0"/>
              <a:t>r</a:t>
            </a:r>
            <a:r>
              <a:rPr sz="2800" dirty="0"/>
              <a:t>y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/>
              <a:t>C</a:t>
            </a:r>
            <a:r>
              <a:rPr sz="2800" spc="-10" dirty="0"/>
              <a:t>i</a:t>
            </a:r>
            <a:r>
              <a:rPr sz="2800" spc="-25" dirty="0"/>
              <a:t>r</a:t>
            </a:r>
            <a:r>
              <a:rPr sz="2800" spc="-20" dirty="0"/>
              <a:t>c</a:t>
            </a:r>
            <a:r>
              <a:rPr sz="2800" spc="-15" dirty="0"/>
              <a:t>ula</a:t>
            </a:r>
            <a:r>
              <a:rPr sz="2800" spc="-5" dirty="0"/>
              <a:t>t</a:t>
            </a:r>
            <a:r>
              <a:rPr sz="2800" spc="-10" dirty="0"/>
              <a:t>i</a:t>
            </a:r>
            <a:r>
              <a:rPr sz="2800" spc="-15" dirty="0"/>
              <a:t>o</a:t>
            </a:r>
            <a:r>
              <a:rPr sz="2800" spc="-5" dirty="0"/>
              <a:t>n</a:t>
            </a:r>
            <a:r>
              <a:rPr sz="2775" spc="7" baseline="25525" dirty="0"/>
              <a:t>1</a:t>
            </a:r>
            <a:r>
              <a:rPr sz="2775" baseline="25525" dirty="0"/>
              <a:t>-3</a:t>
            </a:r>
            <a:endParaRPr sz="2775" baseline="25525">
              <a:latin typeface="Times New Roman"/>
              <a:cs typeface="Times New Roman"/>
            </a:endParaRPr>
          </a:p>
        </p:txBody>
      </p:sp>
      <p:sp>
        <p:nvSpPr>
          <p:cNvPr id="18436" name="object 4"/>
          <p:cNvSpPr txBox="1">
            <a:spLocks noChangeArrowheads="1"/>
          </p:cNvSpPr>
          <p:nvPr/>
        </p:nvSpPr>
        <p:spPr bwMode="auto">
          <a:xfrm>
            <a:off x="688975" y="1597025"/>
            <a:ext cx="386715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60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032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Low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pressure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system</a:t>
            </a:r>
          </a:p>
          <a:p>
            <a:pPr lvl="1" eaLnBrk="1" hangingPunct="1">
              <a:spcBef>
                <a:spcPts val="400"/>
              </a:spcBef>
              <a:buSzPct val="84000"/>
              <a:buFont typeface="Arial" charset="0"/>
              <a:buChar char="–"/>
            </a:pPr>
            <a:r>
              <a:rPr lang="en-US" sz="1600" i="1">
                <a:latin typeface="Arial" charset="0"/>
              </a:rPr>
              <a:t>One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fifth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the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pressures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of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systemic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circulation,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despite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same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CO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as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systemic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circulation</a:t>
            </a:r>
            <a:endParaRPr lang="en-US" sz="1600">
              <a:latin typeface="Arial" charset="0"/>
            </a:endParaRPr>
          </a:p>
          <a:p>
            <a:pPr eaLnBrk="1" hangingPunct="1">
              <a:spcBef>
                <a:spcPts val="463"/>
              </a:spcBef>
              <a:buSzPct val="75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Low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resistance</a:t>
            </a:r>
          </a:p>
          <a:p>
            <a:pPr lvl="1" eaLnBrk="1" hangingPunct="1">
              <a:spcBef>
                <a:spcPts val="400"/>
              </a:spcBef>
              <a:buSzPct val="84000"/>
              <a:buFont typeface="Arial" charset="0"/>
              <a:buChar char="–"/>
            </a:pPr>
            <a:r>
              <a:rPr lang="en-US" sz="1600" i="1">
                <a:latin typeface="Arial" charset="0"/>
              </a:rPr>
              <a:t>~One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seventh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the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resistance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of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systemic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circulation</a:t>
            </a:r>
            <a:endParaRPr lang="en-US" sz="1600">
              <a:latin typeface="Arial" charset="0"/>
            </a:endParaRPr>
          </a:p>
          <a:p>
            <a:pPr eaLnBrk="1" hangingPunct="1">
              <a:spcBef>
                <a:spcPts val="475"/>
              </a:spcBef>
              <a:buSzPct val="75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High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capacitance</a:t>
            </a:r>
          </a:p>
          <a:p>
            <a:pPr lvl="1" eaLnBrk="1" hangingPunct="1">
              <a:spcBef>
                <a:spcPts val="375"/>
              </a:spcBef>
              <a:buSzPct val="84000"/>
              <a:buFont typeface="Arial" charset="0"/>
              <a:buChar char="–"/>
            </a:pPr>
            <a:r>
              <a:rPr lang="en-US" sz="1600" i="1">
                <a:latin typeface="Arial" charset="0"/>
              </a:rPr>
              <a:t>Accommodates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5-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to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6-fold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↑ in</a:t>
            </a:r>
            <a:endParaRPr lang="en-US" sz="1600">
              <a:latin typeface="Arial" charset="0"/>
            </a:endParaRPr>
          </a:p>
          <a:p>
            <a:pPr eaLnBrk="1" hangingPunct="1"/>
            <a:r>
              <a:rPr lang="en-US" sz="1600" i="1">
                <a:latin typeface="Arial" charset="0"/>
              </a:rPr>
              <a:t>blood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flow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with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only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2-fold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↑ in PAP</a:t>
            </a:r>
            <a:endParaRPr lang="en-US" sz="1600">
              <a:latin typeface="Arial" charset="0"/>
            </a:endParaRPr>
          </a:p>
          <a:p>
            <a:pPr eaLnBrk="1" hangingPunct="1">
              <a:spcBef>
                <a:spcPts val="475"/>
              </a:spcBef>
              <a:buSzPct val="75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Dynamic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vascular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bed</a:t>
            </a:r>
          </a:p>
          <a:p>
            <a:pPr lvl="1" eaLnBrk="1" hangingPunct="1">
              <a:spcBef>
                <a:spcPts val="400"/>
              </a:spcBef>
              <a:buSzPct val="84000"/>
              <a:buFont typeface="Arial" charset="0"/>
              <a:buChar char="–"/>
            </a:pPr>
            <a:r>
              <a:rPr lang="en-US" sz="1600" i="1">
                <a:latin typeface="Arial" charset="0"/>
              </a:rPr>
              <a:t>V:Q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matching;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vasodilatation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and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>
                <a:latin typeface="Arial" charset="0"/>
              </a:rPr>
              <a:t>recruitment</a:t>
            </a:r>
            <a:endParaRPr lang="en-US" sz="1600">
              <a:latin typeface="Arial" charset="0"/>
            </a:endParaRPr>
          </a:p>
        </p:txBody>
      </p:sp>
      <p:sp>
        <p:nvSpPr>
          <p:cNvPr id="18437" name="object 5"/>
          <p:cNvSpPr txBox="1">
            <a:spLocks noChangeArrowheads="1"/>
          </p:cNvSpPr>
          <p:nvPr/>
        </p:nvSpPr>
        <p:spPr bwMode="auto">
          <a:xfrm>
            <a:off x="1755775" y="6278563"/>
            <a:ext cx="68294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CO,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cardiac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output;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PAP,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arterial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V:Q,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ventilation-perfusion.</a:t>
            </a:r>
          </a:p>
          <a:p>
            <a:pPr eaLnBrk="1" hangingPunct="1">
              <a:spcBef>
                <a:spcPts val="263"/>
              </a:spcBef>
            </a:pPr>
            <a:r>
              <a:rPr lang="en-US" sz="1000" b="1">
                <a:latin typeface="Arial" charset="0"/>
              </a:rPr>
              <a:t>1.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Kaluski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al.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Heart</a:t>
            </a:r>
            <a:r>
              <a:rPr lang="en-US" sz="1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Drug.</a:t>
            </a:r>
            <a:r>
              <a:rPr lang="en-US" sz="1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2003;2:225-235.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>
                <a:latin typeface="Arial" charset="0"/>
              </a:rPr>
              <a:t>2.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Rubin.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Chest.</a:t>
            </a:r>
            <a:r>
              <a:rPr lang="en-US" sz="1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1993;104:236-250.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>
                <a:latin typeface="Arial" charset="0"/>
              </a:rPr>
              <a:t>3.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McLaughlin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and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McGoon.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Circulation</a:t>
            </a:r>
            <a:r>
              <a:rPr lang="en-US" sz="1000">
                <a:latin typeface="Arial" charset="0"/>
              </a:rPr>
              <a:t>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2006;114:1417-1431.</a:t>
            </a:r>
          </a:p>
        </p:txBody>
      </p:sp>
      <p:sp>
        <p:nvSpPr>
          <p:cNvPr id="18438" name="object 6"/>
          <p:cNvSpPr>
            <a:spLocks noChangeArrowheads="1"/>
          </p:cNvSpPr>
          <p:nvPr/>
        </p:nvSpPr>
        <p:spPr bwMode="auto">
          <a:xfrm>
            <a:off x="4648200" y="1828800"/>
            <a:ext cx="4114800" cy="3276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5032375" y="5253038"/>
            <a:ext cx="28162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i="1" dirty="0">
                <a:latin typeface="Arial"/>
                <a:cs typeface="Arial"/>
              </a:rPr>
              <a:t>P</a:t>
            </a:r>
            <a:r>
              <a:rPr i="1" spc="-5" dirty="0">
                <a:latin typeface="Arial"/>
                <a:cs typeface="Arial"/>
              </a:rPr>
              <a:t>ulmona</a:t>
            </a:r>
            <a:r>
              <a:rPr i="1" dirty="0">
                <a:latin typeface="Arial"/>
                <a:cs typeface="Arial"/>
              </a:rPr>
              <a:t>ry</a:t>
            </a:r>
            <a:r>
              <a:rPr i="1" spc="30" dirty="0">
                <a:latin typeface="Times New Roman"/>
                <a:cs typeface="Times New Roman"/>
              </a:rPr>
              <a:t> </a:t>
            </a:r>
            <a:r>
              <a:rPr i="1" dirty="0">
                <a:latin typeface="Arial"/>
                <a:cs typeface="Arial"/>
              </a:rPr>
              <a:t>vascul</a:t>
            </a:r>
            <a:r>
              <a:rPr i="1" spc="-5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r</a:t>
            </a:r>
            <a:r>
              <a:rPr i="1" spc="50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Arial"/>
                <a:cs typeface="Arial"/>
              </a:rPr>
              <a:t>system</a:t>
            </a:r>
            <a:endParaRPr>
              <a:latin typeface="Arial"/>
              <a:cs typeface="Arial"/>
            </a:endParaRPr>
          </a:p>
        </p:txBody>
      </p:sp>
      <p:sp>
        <p:nvSpPr>
          <p:cNvPr id="18440" name="object 8"/>
          <p:cNvSpPr>
            <a:spLocks/>
          </p:cNvSpPr>
          <p:nvPr/>
        </p:nvSpPr>
        <p:spPr bwMode="auto">
          <a:xfrm>
            <a:off x="549275" y="1892300"/>
            <a:ext cx="85725" cy="304800"/>
          </a:xfrm>
          <a:custGeom>
            <a:avLst/>
            <a:gdLst>
              <a:gd name="T0" fmla="*/ 0 w 86359"/>
              <a:gd name="T1" fmla="*/ 304799 h 304800"/>
              <a:gd name="T2" fmla="*/ 83847 w 86359"/>
              <a:gd name="T3" fmla="*/ 304799 h 304800"/>
              <a:gd name="T4" fmla="*/ 83847 w 86359"/>
              <a:gd name="T5" fmla="*/ 0 h 304800"/>
              <a:gd name="T6" fmla="*/ 0 w 86359"/>
              <a:gd name="T7" fmla="*/ 0 h 304800"/>
              <a:gd name="T8" fmla="*/ 0 w 86359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359" h="304800">
                <a:moveTo>
                  <a:pt x="0" y="304799"/>
                </a:moveTo>
                <a:lnTo>
                  <a:pt x="86355" y="304799"/>
                </a:lnTo>
                <a:lnTo>
                  <a:pt x="86355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47407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spc="-45" dirty="0">
                <a:latin typeface="Georgia"/>
                <a:cs typeface="Georgia"/>
              </a:rPr>
              <a:t>R</a:t>
            </a:r>
            <a:r>
              <a:rPr sz="4000" spc="-10" dirty="0">
                <a:latin typeface="Georgia"/>
                <a:cs typeface="Georgia"/>
              </a:rPr>
              <a:t>i</a:t>
            </a:r>
            <a:r>
              <a:rPr sz="4000" spc="-35" dirty="0">
                <a:latin typeface="Georgia"/>
                <a:cs typeface="Georgia"/>
              </a:rPr>
              <a:t>g</a:t>
            </a:r>
            <a:r>
              <a:rPr sz="4000" spc="-30" dirty="0">
                <a:latin typeface="Georgia"/>
                <a:cs typeface="Georgia"/>
              </a:rPr>
              <a:t>h</a:t>
            </a:r>
            <a:r>
              <a:rPr sz="4000" dirty="0">
                <a:latin typeface="Georgia"/>
                <a:cs typeface="Georgia"/>
              </a:rPr>
              <a:t>t</a:t>
            </a:r>
            <a:r>
              <a:rPr sz="4000" spc="10" dirty="0">
                <a:latin typeface="Times New Roman"/>
                <a:cs typeface="Times New Roman"/>
              </a:rPr>
              <a:t> </a:t>
            </a:r>
            <a:r>
              <a:rPr sz="4000" spc="-40" dirty="0">
                <a:latin typeface="Georgia"/>
                <a:cs typeface="Georgia"/>
              </a:rPr>
              <a:t>Ve</a:t>
            </a:r>
            <a:r>
              <a:rPr sz="4000" spc="-30" dirty="0">
                <a:latin typeface="Georgia"/>
                <a:cs typeface="Georgia"/>
              </a:rPr>
              <a:t>n</a:t>
            </a:r>
            <a:r>
              <a:rPr sz="4000" spc="-10" dirty="0">
                <a:latin typeface="Georgia"/>
                <a:cs typeface="Georgia"/>
              </a:rPr>
              <a:t>t</a:t>
            </a:r>
            <a:r>
              <a:rPr sz="4000" dirty="0">
                <a:latin typeface="Georgia"/>
                <a:cs typeface="Georgia"/>
              </a:rPr>
              <a:t>r</a:t>
            </a:r>
            <a:r>
              <a:rPr sz="4000" spc="-10" dirty="0">
                <a:latin typeface="Georgia"/>
                <a:cs typeface="Georgia"/>
              </a:rPr>
              <a:t>i</a:t>
            </a:r>
            <a:r>
              <a:rPr sz="4000" spc="-5" dirty="0">
                <a:latin typeface="Georgia"/>
                <a:cs typeface="Georgia"/>
              </a:rPr>
              <a:t>c</a:t>
            </a:r>
            <a:r>
              <a:rPr sz="4000" spc="-40" dirty="0">
                <a:latin typeface="Georgia"/>
                <a:cs typeface="Georgia"/>
              </a:rPr>
              <a:t>u</a:t>
            </a:r>
            <a:r>
              <a:rPr sz="4000" spc="-15" dirty="0">
                <a:latin typeface="Georgia"/>
                <a:cs typeface="Georgia"/>
              </a:rPr>
              <a:t>l</a:t>
            </a:r>
            <a:r>
              <a:rPr sz="4000" spc="-30" dirty="0">
                <a:latin typeface="Georgia"/>
                <a:cs typeface="Georgia"/>
              </a:rPr>
              <a:t>a</a:t>
            </a:r>
            <a:r>
              <a:rPr sz="4000" dirty="0">
                <a:latin typeface="Georgia"/>
                <a:cs typeface="Georgia"/>
              </a:rPr>
              <a:t>r</a:t>
            </a:r>
            <a:r>
              <a:rPr sz="4000" spc="4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Georgia"/>
                <a:cs typeface="Georgia"/>
              </a:rPr>
              <a:t>F</a:t>
            </a:r>
            <a:r>
              <a:rPr sz="4000" spc="-30" dirty="0">
                <a:latin typeface="Georgia"/>
                <a:cs typeface="Georgia"/>
              </a:rPr>
              <a:t>a</a:t>
            </a:r>
            <a:r>
              <a:rPr sz="4000" spc="-10" dirty="0">
                <a:latin typeface="Georgia"/>
                <a:cs typeface="Georgia"/>
              </a:rPr>
              <a:t>i</a:t>
            </a:r>
            <a:r>
              <a:rPr sz="4000" dirty="0">
                <a:latin typeface="Georgia"/>
                <a:cs typeface="Georgia"/>
              </a:rPr>
              <a:t>l</a:t>
            </a:r>
            <a:r>
              <a:rPr sz="4000" spc="-40" dirty="0">
                <a:latin typeface="Georgia"/>
                <a:cs typeface="Georgia"/>
              </a:rPr>
              <a:t>u</a:t>
            </a:r>
            <a:r>
              <a:rPr sz="4000" spc="-25" dirty="0">
                <a:latin typeface="Georgia"/>
                <a:cs typeface="Georgia"/>
              </a:rPr>
              <a:t>re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19459" name="object 3"/>
          <p:cNvSpPr txBox="1">
            <a:spLocks noChangeArrowheads="1"/>
          </p:cNvSpPr>
          <p:nvPr/>
        </p:nvSpPr>
        <p:spPr bwMode="auto">
          <a:xfrm>
            <a:off x="612775" y="1997075"/>
            <a:ext cx="813752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0200" indent="-317500" eaLnBrk="0" hangingPunct="0"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03263" indent="-233363" eaLnBrk="0" hangingPunct="0"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Char char=""/>
            </a:pPr>
            <a:r>
              <a:rPr lang="en-US" sz="2800" i="1">
                <a:latin typeface="Georgia" pitchFamily="18" charset="0"/>
              </a:rPr>
              <a:t>Multiple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Georgia" pitchFamily="18" charset="0"/>
              </a:rPr>
              <a:t>Definitions</a:t>
            </a:r>
            <a:endParaRPr lang="en-US" sz="2800">
              <a:latin typeface="Georgia" pitchFamily="18" charset="0"/>
            </a:endParaRPr>
          </a:p>
          <a:p>
            <a:pPr lvl="1" eaLnBrk="1" hangingPunct="1">
              <a:spcBef>
                <a:spcPts val="575"/>
              </a:spcBef>
              <a:buSzPct val="85000"/>
              <a:buFont typeface="Arial" charset="0"/>
              <a:buChar char="–"/>
            </a:pPr>
            <a:r>
              <a:rPr lang="en-US" sz="2400" i="1">
                <a:latin typeface="Georgia" pitchFamily="18" charset="0"/>
              </a:rPr>
              <a:t>Results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from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structural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or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functional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process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decreasing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the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ability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of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the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RV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to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pump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blood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into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the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pulmonary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circulation</a:t>
            </a:r>
            <a:endParaRPr lang="en-US" sz="2400">
              <a:latin typeface="Georgia" pitchFamily="18" charset="0"/>
            </a:endParaRPr>
          </a:p>
          <a:p>
            <a:pPr lvl="1" eaLnBrk="1" hangingPunct="1">
              <a:spcBef>
                <a:spcPts val="575"/>
              </a:spcBef>
              <a:buSzPct val="85000"/>
              <a:buFont typeface="Arial" charset="0"/>
              <a:buChar char="–"/>
            </a:pPr>
            <a:r>
              <a:rPr lang="en-US" sz="2400" i="1">
                <a:latin typeface="Georgia" pitchFamily="18" charset="0"/>
              </a:rPr>
              <a:t>The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clinical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syndrome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resulting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from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the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inability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of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the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right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ventricle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to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provide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adequate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blood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flow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to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the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pulmonary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circulation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at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a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normal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central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venous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filling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Georgia" pitchFamily="18" charset="0"/>
              </a:rPr>
              <a:t>pressure</a:t>
            </a:r>
            <a:endParaRPr lang="en-US" sz="2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1750" y="0"/>
            <a:ext cx="9169400" cy="808038"/>
          </a:xfrm>
        </p:spPr>
        <p:txBody>
          <a:bodyPr tIns="192516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5" dirty="0"/>
              <a:t>P</a:t>
            </a:r>
            <a:r>
              <a:rPr spc="-5" dirty="0"/>
              <a:t>a</a:t>
            </a:r>
            <a:r>
              <a:rPr spc="-10" dirty="0"/>
              <a:t>t</a:t>
            </a:r>
            <a:r>
              <a:rPr spc="-15" dirty="0"/>
              <a:t>h</a:t>
            </a:r>
            <a:r>
              <a:rPr spc="-20" dirty="0"/>
              <a:t>oph</a:t>
            </a:r>
            <a:r>
              <a:rPr spc="-65" dirty="0"/>
              <a:t>y</a:t>
            </a:r>
            <a:r>
              <a:rPr spc="-5" dirty="0"/>
              <a:t>s</a:t>
            </a:r>
            <a:r>
              <a:rPr spc="-20" dirty="0"/>
              <a:t>iolog</a:t>
            </a:r>
            <a:r>
              <a:rPr dirty="0"/>
              <a:t>y</a:t>
            </a:r>
          </a:p>
        </p:txBody>
      </p:sp>
      <p:sp>
        <p:nvSpPr>
          <p:cNvPr id="20483" name="object 3"/>
          <p:cNvSpPr>
            <a:spLocks/>
          </p:cNvSpPr>
          <p:nvPr/>
        </p:nvSpPr>
        <p:spPr bwMode="auto">
          <a:xfrm>
            <a:off x="1082675" y="1457325"/>
            <a:ext cx="120650" cy="427038"/>
          </a:xfrm>
          <a:custGeom>
            <a:avLst/>
            <a:gdLst>
              <a:gd name="T0" fmla="*/ 0 w 121919"/>
              <a:gd name="T1" fmla="*/ 427996 h 426719"/>
              <a:gd name="T2" fmla="*/ 116921 w 121919"/>
              <a:gd name="T3" fmla="*/ 427996 h 426719"/>
              <a:gd name="T4" fmla="*/ 116921 w 121919"/>
              <a:gd name="T5" fmla="*/ 0 h 426719"/>
              <a:gd name="T6" fmla="*/ 0 w 121919"/>
              <a:gd name="T7" fmla="*/ 0 h 426719"/>
              <a:gd name="T8" fmla="*/ 0 w 121919"/>
              <a:gd name="T9" fmla="*/ 427996 h 426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19" h="426719">
                <a:moveTo>
                  <a:pt x="0" y="426719"/>
                </a:moveTo>
                <a:lnTo>
                  <a:pt x="121919" y="426719"/>
                </a:lnTo>
                <a:lnTo>
                  <a:pt x="121919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object 4"/>
          <p:cNvSpPr>
            <a:spLocks noChangeArrowheads="1"/>
          </p:cNvSpPr>
          <p:nvPr/>
        </p:nvSpPr>
        <p:spPr bwMode="auto">
          <a:xfrm>
            <a:off x="381000" y="838200"/>
            <a:ext cx="8458200" cy="6019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0" y="0"/>
            <a:ext cx="1169988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-12700" y="150813"/>
            <a:ext cx="8770938" cy="8937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947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35" dirty="0">
                <a:latin typeface="Arial"/>
                <a:cs typeface="Arial"/>
              </a:rPr>
              <a:t>O</a:t>
            </a:r>
            <a:r>
              <a:rPr sz="3200" b="1" spc="-65" dirty="0">
                <a:latin typeface="Arial"/>
                <a:cs typeface="Arial"/>
              </a:rPr>
              <a:t>v</a:t>
            </a:r>
            <a:r>
              <a:rPr sz="3200" b="1" spc="-5" dirty="0">
                <a:latin typeface="Arial"/>
                <a:cs typeface="Arial"/>
              </a:rPr>
              <a:t>e</a:t>
            </a:r>
            <a:r>
              <a:rPr sz="3200" b="1" spc="15" dirty="0">
                <a:latin typeface="Arial"/>
                <a:cs typeface="Arial"/>
              </a:rPr>
              <a:t>r</a:t>
            </a:r>
            <a:r>
              <a:rPr sz="3200" b="1" spc="-40" dirty="0">
                <a:latin typeface="Arial"/>
                <a:cs typeface="Arial"/>
              </a:rPr>
              <a:t>v</a:t>
            </a:r>
            <a:r>
              <a:rPr sz="3200" b="1" spc="-20" dirty="0">
                <a:latin typeface="Arial"/>
                <a:cs typeface="Arial"/>
              </a:rPr>
              <a:t>i</a:t>
            </a:r>
            <a:r>
              <a:rPr sz="3200" b="1" spc="-5" dirty="0">
                <a:latin typeface="Arial"/>
                <a:cs typeface="Arial"/>
              </a:rPr>
              <a:t>e</a:t>
            </a:r>
            <a:r>
              <a:rPr sz="3200" b="1" spc="-25" dirty="0">
                <a:latin typeface="Arial"/>
                <a:cs typeface="Arial"/>
              </a:rPr>
              <a:t>w</a:t>
            </a:r>
            <a:r>
              <a:rPr sz="3200" b="1" spc="15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f</a:t>
            </a:r>
            <a:r>
              <a:rPr sz="3200" b="1" spc="7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Arial"/>
                <a:cs typeface="Arial"/>
              </a:rPr>
              <a:t>R</a:t>
            </a:r>
            <a:r>
              <a:rPr sz="3200" b="1" spc="-20" dirty="0">
                <a:latin typeface="Arial"/>
                <a:cs typeface="Arial"/>
              </a:rPr>
              <a:t>igh</a:t>
            </a:r>
            <a:r>
              <a:rPr sz="3200" b="1" dirty="0">
                <a:latin typeface="Arial"/>
                <a:cs typeface="Arial"/>
              </a:rPr>
              <a:t>t</a:t>
            </a:r>
            <a:r>
              <a:rPr sz="3200" b="1" spc="7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Arial"/>
                <a:cs typeface="Arial"/>
              </a:rPr>
              <a:t>V</a:t>
            </a:r>
            <a:r>
              <a:rPr sz="3200" b="1" spc="-5" dirty="0">
                <a:latin typeface="Arial"/>
                <a:cs typeface="Arial"/>
              </a:rPr>
              <a:t>e</a:t>
            </a:r>
            <a:r>
              <a:rPr sz="3200" b="1" spc="-20" dirty="0">
                <a:latin typeface="Arial"/>
                <a:cs typeface="Arial"/>
              </a:rPr>
              <a:t>n</a:t>
            </a:r>
            <a:r>
              <a:rPr sz="3200" b="1" spc="-10" dirty="0">
                <a:latin typeface="Arial"/>
                <a:cs typeface="Arial"/>
              </a:rPr>
              <a:t>tr</a:t>
            </a:r>
            <a:r>
              <a:rPr sz="3200" b="1" spc="-20" dirty="0">
                <a:latin typeface="Arial"/>
                <a:cs typeface="Arial"/>
              </a:rPr>
              <a:t>i</a:t>
            </a:r>
            <a:r>
              <a:rPr sz="3200" b="1" spc="-5" dirty="0">
                <a:latin typeface="Arial"/>
                <a:cs typeface="Arial"/>
              </a:rPr>
              <a:t>c</a:t>
            </a:r>
            <a:r>
              <a:rPr sz="3200" b="1" spc="-20" dirty="0">
                <a:latin typeface="Arial"/>
                <a:cs typeface="Arial"/>
              </a:rPr>
              <a:t>ul</a:t>
            </a:r>
            <a:r>
              <a:rPr sz="3200" b="1" spc="-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r</a:t>
            </a:r>
            <a:r>
              <a:rPr sz="3200" b="1" spc="7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Arial"/>
                <a:cs typeface="Arial"/>
              </a:rPr>
              <a:t>F</a:t>
            </a:r>
            <a:r>
              <a:rPr sz="3200" b="1" spc="-5" dirty="0">
                <a:latin typeface="Arial"/>
                <a:cs typeface="Arial"/>
              </a:rPr>
              <a:t>a</a:t>
            </a:r>
            <a:r>
              <a:rPr sz="3200" b="1" spc="-20" dirty="0">
                <a:latin typeface="Arial"/>
                <a:cs typeface="Arial"/>
              </a:rPr>
              <a:t>ilu</a:t>
            </a:r>
            <a:r>
              <a:rPr sz="3200" b="1" spc="-10" dirty="0">
                <a:latin typeface="Arial"/>
                <a:cs typeface="Arial"/>
              </a:rPr>
              <a:t>r</a:t>
            </a:r>
            <a:r>
              <a:rPr sz="3200" b="1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12700" fontAlgn="auto">
              <a:lnSpc>
                <a:spcPts val="3804"/>
              </a:lnSpc>
              <a:spcBef>
                <a:spcPts val="0"/>
              </a:spcBef>
              <a:spcAft>
                <a:spcPts val="0"/>
              </a:spcAft>
              <a:tabLst>
                <a:tab pos="1094105" algn="l"/>
                <a:tab pos="8757920" algn="l"/>
              </a:tabLst>
              <a:defRPr/>
            </a:pPr>
            <a:r>
              <a:rPr sz="3200" b="1" u="heavy" spc="-10" dirty="0">
                <a:latin typeface="Arial"/>
                <a:cs typeface="Arial"/>
              </a:rPr>
              <a:t> </a:t>
            </a:r>
            <a:r>
              <a:rPr sz="3200" b="1" u="heavy" spc="-10" dirty="0">
                <a:latin typeface="Times New Roman"/>
                <a:cs typeface="Times New Roman"/>
              </a:rPr>
              <a:t>	</a:t>
            </a:r>
            <a:r>
              <a:rPr sz="3200" b="1" u="heavy" spc="-5" dirty="0">
                <a:latin typeface="Arial"/>
                <a:cs typeface="Arial"/>
              </a:rPr>
              <a:t>a</a:t>
            </a:r>
            <a:r>
              <a:rPr sz="3200" b="1" u="heavy" spc="-20" dirty="0">
                <a:latin typeface="Arial"/>
                <a:cs typeface="Arial"/>
              </a:rPr>
              <a:t>nd</a:t>
            </a:r>
            <a:r>
              <a:rPr sz="3200" b="1" u="heavy" spc="-55" dirty="0">
                <a:latin typeface="Arial"/>
                <a:cs typeface="Arial"/>
              </a:rPr>
              <a:t> </a:t>
            </a:r>
            <a:r>
              <a:rPr sz="3200" b="1" u="heavy" spc="-20" dirty="0">
                <a:latin typeface="Arial"/>
                <a:cs typeface="Arial"/>
              </a:rPr>
              <a:t>Pul</a:t>
            </a:r>
            <a:r>
              <a:rPr sz="3200" b="1" u="heavy" spc="-10" dirty="0">
                <a:latin typeface="Arial"/>
                <a:cs typeface="Arial"/>
              </a:rPr>
              <a:t>m</a:t>
            </a:r>
            <a:r>
              <a:rPr sz="3200" b="1" u="heavy" spc="-20" dirty="0">
                <a:latin typeface="Arial"/>
                <a:cs typeface="Arial"/>
              </a:rPr>
              <a:t>on</a:t>
            </a:r>
            <a:r>
              <a:rPr sz="3200" b="1" u="heavy" spc="-5" dirty="0">
                <a:latin typeface="Arial"/>
                <a:cs typeface="Arial"/>
              </a:rPr>
              <a:t>a</a:t>
            </a:r>
            <a:r>
              <a:rPr sz="3200" b="1" u="heavy" spc="-10" dirty="0">
                <a:latin typeface="Arial"/>
                <a:cs typeface="Arial"/>
              </a:rPr>
              <a:t>r</a:t>
            </a:r>
            <a:r>
              <a:rPr sz="3200" b="1" u="heavy" dirty="0">
                <a:latin typeface="Arial"/>
                <a:cs typeface="Arial"/>
              </a:rPr>
              <a:t>y</a:t>
            </a:r>
            <a:r>
              <a:rPr sz="3200" b="1" u="heavy" spc="-20" dirty="0">
                <a:latin typeface="Arial"/>
                <a:cs typeface="Arial"/>
              </a:rPr>
              <a:t> </a:t>
            </a:r>
            <a:r>
              <a:rPr sz="3200" b="1" u="heavy" spc="5" dirty="0">
                <a:latin typeface="Arial"/>
                <a:cs typeface="Arial"/>
              </a:rPr>
              <a:t>H</a:t>
            </a:r>
            <a:r>
              <a:rPr sz="3200" b="1" u="heavy" spc="-65" dirty="0">
                <a:latin typeface="Arial"/>
                <a:cs typeface="Arial"/>
              </a:rPr>
              <a:t>y</a:t>
            </a:r>
            <a:r>
              <a:rPr sz="3200" b="1" u="heavy" spc="-20" dirty="0">
                <a:latin typeface="Arial"/>
                <a:cs typeface="Arial"/>
              </a:rPr>
              <a:t>p</a:t>
            </a:r>
            <a:r>
              <a:rPr sz="3200" b="1" u="heavy" spc="-5" dirty="0">
                <a:latin typeface="Arial"/>
                <a:cs typeface="Arial"/>
              </a:rPr>
              <a:t>e</a:t>
            </a:r>
            <a:r>
              <a:rPr sz="3200" b="1" u="heavy" spc="-10" dirty="0">
                <a:latin typeface="Arial"/>
                <a:cs typeface="Arial"/>
              </a:rPr>
              <a:t>rt</a:t>
            </a:r>
            <a:r>
              <a:rPr sz="3200" b="1" u="heavy" spc="-5" dirty="0">
                <a:latin typeface="Arial"/>
                <a:cs typeface="Arial"/>
              </a:rPr>
              <a:t>e</a:t>
            </a:r>
            <a:r>
              <a:rPr sz="3200" b="1" u="heavy" spc="-20" dirty="0">
                <a:latin typeface="Arial"/>
                <a:cs typeface="Arial"/>
              </a:rPr>
              <a:t>n</a:t>
            </a:r>
            <a:r>
              <a:rPr sz="3200" b="1" u="heavy" spc="-5" dirty="0">
                <a:latin typeface="Arial"/>
                <a:cs typeface="Arial"/>
              </a:rPr>
              <a:t>s</a:t>
            </a:r>
            <a:r>
              <a:rPr sz="3200" b="1" u="heavy" spc="-20" dirty="0">
                <a:latin typeface="Arial"/>
                <a:cs typeface="Arial"/>
              </a:rPr>
              <a:t>ion </a:t>
            </a:r>
            <a:r>
              <a:rPr sz="3200" b="1" u="heavy" dirty="0">
                <a:latin typeface="Times New Roman"/>
                <a:cs typeface="Times New Roman"/>
              </a:rPr>
              <a:t>	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775" y="1322388"/>
            <a:ext cx="5045075" cy="2916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6379" indent="-233679" fontAlgn="auto">
              <a:spcBef>
                <a:spcPts val="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rm</a:t>
            </a:r>
            <a:r>
              <a:rPr sz="2800" dirty="0">
                <a:latin typeface="Arial"/>
                <a:cs typeface="Arial"/>
              </a:rPr>
              <a:t>al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Ri</a:t>
            </a:r>
            <a:r>
              <a:rPr sz="2800" dirty="0">
                <a:latin typeface="Arial"/>
                <a:cs typeface="Arial"/>
              </a:rPr>
              <a:t>ght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ent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46379" indent="-233679" fontAlgn="auto">
              <a:spcBef>
                <a:spcPts val="68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V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il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46379" indent="-233679" fontAlgn="auto">
              <a:spcBef>
                <a:spcPts val="66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3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athoph</a:t>
            </a:r>
            <a:r>
              <a:rPr sz="2800" spc="-60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20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V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il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46379" indent="-233679" fontAlgn="auto">
              <a:spcBef>
                <a:spcPts val="68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3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ogy</a:t>
            </a:r>
            <a:endParaRPr sz="2800">
              <a:latin typeface="Arial"/>
              <a:cs typeface="Arial"/>
            </a:endParaRPr>
          </a:p>
          <a:p>
            <a:pPr marL="246379" indent="-233679" fontAlgn="auto">
              <a:spcBef>
                <a:spcPts val="68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Di</a:t>
            </a:r>
            <a:r>
              <a:rPr sz="2800" dirty="0">
                <a:latin typeface="Arial"/>
                <a:cs typeface="Arial"/>
              </a:rPr>
              <a:t>agnos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246379" indent="-233679" fontAlgn="auto">
              <a:lnSpc>
                <a:spcPts val="3329"/>
              </a:lnSpc>
              <a:spcBef>
                <a:spcPts val="66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35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eat</a:t>
            </a:r>
            <a:r>
              <a:rPr sz="2800" spc="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ChangeArrowheads="1"/>
          </p:cNvSpPr>
          <p:nvPr/>
        </p:nvSpPr>
        <p:spPr bwMode="auto">
          <a:xfrm>
            <a:off x="1066800" y="1066800"/>
            <a:ext cx="6324600" cy="5395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07" name="object 3"/>
          <p:cNvSpPr>
            <a:spLocks/>
          </p:cNvSpPr>
          <p:nvPr/>
        </p:nvSpPr>
        <p:spPr bwMode="auto">
          <a:xfrm>
            <a:off x="2108200" y="1727200"/>
            <a:ext cx="4678363" cy="4398963"/>
          </a:xfrm>
          <a:custGeom>
            <a:avLst/>
            <a:gdLst>
              <a:gd name="T0" fmla="*/ 0 w 4678680"/>
              <a:gd name="T1" fmla="*/ 4397696 h 4399280"/>
              <a:gd name="T2" fmla="*/ 4677076 w 4678680"/>
              <a:gd name="T3" fmla="*/ 4397696 h 4399280"/>
              <a:gd name="T4" fmla="*/ 4677076 w 4678680"/>
              <a:gd name="T5" fmla="*/ 0 h 4399280"/>
              <a:gd name="T6" fmla="*/ 0 w 4678680"/>
              <a:gd name="T7" fmla="*/ 0 h 4399280"/>
              <a:gd name="T8" fmla="*/ 0 w 4678680"/>
              <a:gd name="T9" fmla="*/ 4397696 h 4399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78680" h="4399280">
                <a:moveTo>
                  <a:pt x="0" y="4398964"/>
                </a:moveTo>
                <a:lnTo>
                  <a:pt x="4678344" y="4398964"/>
                </a:lnTo>
                <a:lnTo>
                  <a:pt x="4678344" y="0"/>
                </a:lnTo>
                <a:lnTo>
                  <a:pt x="0" y="0"/>
                </a:lnTo>
                <a:lnTo>
                  <a:pt x="0" y="4398964"/>
                </a:lnTo>
                <a:close/>
              </a:path>
            </a:pathLst>
          </a:custGeom>
          <a:noFill/>
          <a:ln w="508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191303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>
                <a:latin typeface="Georgia"/>
                <a:cs typeface="Georgia"/>
              </a:rPr>
              <a:t>V</a:t>
            </a:r>
            <a:r>
              <a:rPr spc="-10" dirty="0">
                <a:latin typeface="Georgia"/>
                <a:cs typeface="Georgia"/>
              </a:rPr>
              <a:t>i</a:t>
            </a:r>
            <a:r>
              <a:rPr spc="-25" dirty="0">
                <a:latin typeface="Georgia"/>
                <a:cs typeface="Georgia"/>
              </a:rPr>
              <a:t>c</a:t>
            </a:r>
            <a:r>
              <a:rPr spc="-5" dirty="0">
                <a:latin typeface="Georgia"/>
                <a:cs typeface="Georgia"/>
              </a:rPr>
              <a:t>i</a:t>
            </a:r>
            <a:r>
              <a:rPr spc="-25" dirty="0">
                <a:latin typeface="Georgia"/>
                <a:cs typeface="Georgia"/>
              </a:rPr>
              <a:t>o</a:t>
            </a:r>
            <a:r>
              <a:rPr spc="-35" dirty="0">
                <a:latin typeface="Georgia"/>
                <a:cs typeface="Georgia"/>
              </a:rPr>
              <a:t>u</a:t>
            </a:r>
            <a:r>
              <a:rPr spc="-20" dirty="0">
                <a:latin typeface="Georgia"/>
                <a:cs typeface="Georgia"/>
              </a:rPr>
              <a:t>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Georgia"/>
                <a:cs typeface="Georgia"/>
              </a:rPr>
              <a:t>c</a:t>
            </a:r>
            <a:r>
              <a:rPr dirty="0">
                <a:latin typeface="Georgia"/>
                <a:cs typeface="Georgia"/>
              </a:rPr>
              <a:t>y</a:t>
            </a:r>
            <a:r>
              <a:rPr spc="-5" dirty="0">
                <a:latin typeface="Georgia"/>
                <a:cs typeface="Georgia"/>
              </a:rPr>
              <a:t>cl</a:t>
            </a:r>
            <a:r>
              <a:rPr dirty="0">
                <a:latin typeface="Georgia"/>
                <a:cs typeface="Georgia"/>
              </a:rPr>
              <a:t>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Georgia"/>
                <a:cs typeface="Georgia"/>
              </a:rPr>
              <a:t>o</a:t>
            </a:r>
            <a:r>
              <a:rPr dirty="0">
                <a:latin typeface="Georgia"/>
                <a:cs typeface="Georgia"/>
              </a:rPr>
              <a:t>f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35" dirty="0">
                <a:latin typeface="Georgia"/>
                <a:cs typeface="Georgia"/>
              </a:rPr>
              <a:t>au</a:t>
            </a:r>
            <a:r>
              <a:rPr spc="5" dirty="0">
                <a:latin typeface="Georgia"/>
                <a:cs typeface="Georgia"/>
              </a:rPr>
              <a:t>t</a:t>
            </a:r>
            <a:r>
              <a:rPr spc="-25" dirty="0">
                <a:latin typeface="Georgia"/>
                <a:cs typeface="Georgia"/>
              </a:rPr>
              <a:t>o</a:t>
            </a:r>
            <a:r>
              <a:rPr spc="-10" dirty="0">
                <a:latin typeface="Georgia"/>
                <a:cs typeface="Georgia"/>
              </a:rPr>
              <a:t>-</a:t>
            </a:r>
            <a:r>
              <a:rPr spc="-30" dirty="0">
                <a:latin typeface="Georgia"/>
                <a:cs typeface="Georgia"/>
              </a:rPr>
              <a:t>agg</a:t>
            </a:r>
            <a:r>
              <a:rPr spc="-25" dirty="0">
                <a:latin typeface="Georgia"/>
                <a:cs typeface="Georgia"/>
              </a:rPr>
              <a:t>r</a:t>
            </a:r>
            <a:r>
              <a:rPr spc="-30" dirty="0">
                <a:latin typeface="Georgia"/>
                <a:cs typeface="Georgia"/>
              </a:rPr>
              <a:t>a</a:t>
            </a:r>
            <a:r>
              <a:rPr spc="-15" dirty="0">
                <a:latin typeface="Georgia"/>
                <a:cs typeface="Georgia"/>
              </a:rPr>
              <a:t>v</a:t>
            </a:r>
            <a:r>
              <a:rPr spc="-10" dirty="0">
                <a:latin typeface="Georgia"/>
                <a:cs typeface="Georgia"/>
              </a:rPr>
              <a:t>a</a:t>
            </a:r>
            <a:r>
              <a:rPr spc="5" dirty="0">
                <a:latin typeface="Georgia"/>
                <a:cs typeface="Georgia"/>
              </a:rPr>
              <a:t>t</a:t>
            </a:r>
            <a:r>
              <a:rPr spc="-10" dirty="0">
                <a:latin typeface="Georgia"/>
                <a:cs typeface="Georgia"/>
              </a:rPr>
              <a:t>i</a:t>
            </a:r>
            <a:r>
              <a:rPr spc="-25" dirty="0">
                <a:latin typeface="Georgia"/>
                <a:cs typeface="Georgia"/>
              </a:rPr>
              <a:t>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41850" y="6462713"/>
            <a:ext cx="43307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5" dirty="0">
                <a:latin typeface="Georgia"/>
                <a:cs typeface="Georgia"/>
              </a:rPr>
              <a:t>P</a:t>
            </a:r>
            <a:r>
              <a:rPr spc="-20" dirty="0">
                <a:latin typeface="Georgia"/>
                <a:cs typeface="Georgia"/>
              </a:rPr>
              <a:t>ia</a:t>
            </a:r>
            <a:r>
              <a:rPr spc="-10" dirty="0">
                <a:latin typeface="Georgia"/>
                <a:cs typeface="Georgia"/>
              </a:rPr>
              <a:t>zz</a:t>
            </a:r>
            <a:r>
              <a:rPr spc="-20" dirty="0">
                <a:latin typeface="Georgia"/>
                <a:cs typeface="Georgia"/>
              </a:rPr>
              <a:t>a</a:t>
            </a:r>
            <a:r>
              <a:rPr spc="-5" dirty="0">
                <a:latin typeface="Georgia"/>
                <a:cs typeface="Georgia"/>
              </a:rPr>
              <a:t>,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Georgia"/>
                <a:cs typeface="Georgia"/>
              </a:rPr>
              <a:t>G</a:t>
            </a:r>
            <a:r>
              <a:rPr spc="-5" dirty="0">
                <a:latin typeface="Georgia"/>
                <a:cs typeface="Georgia"/>
              </a:rPr>
              <a:t>.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10" dirty="0">
                <a:latin typeface="Georgia"/>
                <a:cs typeface="Georgia"/>
              </a:rPr>
              <a:t>e</a:t>
            </a:r>
            <a:r>
              <a:rPr dirty="0">
                <a:latin typeface="Georgia"/>
                <a:cs typeface="Georgia"/>
              </a:rPr>
              <a:t>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Georgia"/>
                <a:cs typeface="Georgia"/>
              </a:rPr>
              <a:t>a</a:t>
            </a:r>
            <a:r>
              <a:rPr spc="5" dirty="0">
                <a:latin typeface="Georgia"/>
                <a:cs typeface="Georgia"/>
              </a:rPr>
              <a:t>l</a:t>
            </a:r>
            <a:r>
              <a:rPr spc="-5" dirty="0">
                <a:latin typeface="Georgia"/>
                <a:cs typeface="Georgia"/>
              </a:rPr>
              <a:t>.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Georgia"/>
                <a:cs typeface="Georgia"/>
              </a:rPr>
              <a:t>C</a:t>
            </a:r>
            <a:r>
              <a:rPr spc="-10" dirty="0">
                <a:latin typeface="Georgia"/>
                <a:cs typeface="Georgia"/>
              </a:rPr>
              <a:t>h</a:t>
            </a:r>
            <a:r>
              <a:rPr spc="10" dirty="0">
                <a:latin typeface="Georgia"/>
                <a:cs typeface="Georgia"/>
              </a:rPr>
              <a:t>e</a:t>
            </a:r>
            <a:r>
              <a:rPr dirty="0">
                <a:latin typeface="Georgia"/>
                <a:cs typeface="Georgia"/>
              </a:rPr>
              <a:t>st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Georgia"/>
                <a:cs typeface="Georgia"/>
              </a:rPr>
              <a:t>200</a:t>
            </a:r>
            <a:r>
              <a:rPr spc="-5" dirty="0">
                <a:latin typeface="Georgia"/>
                <a:cs typeface="Georgia"/>
              </a:rPr>
              <a:t>5</a:t>
            </a:r>
            <a:r>
              <a:rPr spc="-15" dirty="0">
                <a:latin typeface="Georgia"/>
                <a:cs typeface="Georgia"/>
              </a:rPr>
              <a:t>;</a:t>
            </a:r>
            <a:r>
              <a:rPr spc="-5" dirty="0">
                <a:latin typeface="Georgia"/>
                <a:cs typeface="Georgia"/>
              </a:rPr>
              <a:t>1</a:t>
            </a:r>
            <a:r>
              <a:rPr spc="-15" dirty="0">
                <a:latin typeface="Georgia"/>
                <a:cs typeface="Georgia"/>
              </a:rPr>
              <a:t>2</a:t>
            </a:r>
            <a:r>
              <a:rPr spc="-10" dirty="0">
                <a:latin typeface="Georgia"/>
                <a:cs typeface="Georgia"/>
              </a:rPr>
              <a:t>8</a:t>
            </a:r>
            <a:r>
              <a:rPr spc="-15" dirty="0">
                <a:latin typeface="Georgia"/>
                <a:cs typeface="Georgia"/>
              </a:rPr>
              <a:t>:</a:t>
            </a:r>
            <a:r>
              <a:rPr spc="-5" dirty="0">
                <a:latin typeface="Georgia"/>
                <a:cs typeface="Georgia"/>
              </a:rPr>
              <a:t>1</a:t>
            </a:r>
            <a:r>
              <a:rPr spc="5" dirty="0">
                <a:latin typeface="Georgia"/>
                <a:cs typeface="Georgia"/>
              </a:rPr>
              <a:t>8</a:t>
            </a:r>
            <a:r>
              <a:rPr spc="-5" dirty="0">
                <a:latin typeface="Georgia"/>
                <a:cs typeface="Georgia"/>
              </a:rPr>
              <a:t>36</a:t>
            </a:r>
            <a:r>
              <a:rPr spc="5" dirty="0">
                <a:latin typeface="Georgia"/>
                <a:cs typeface="Georgia"/>
              </a:rPr>
              <a:t>-</a:t>
            </a:r>
            <a:r>
              <a:rPr spc="-5" dirty="0">
                <a:latin typeface="Georgia"/>
                <a:cs typeface="Georgia"/>
              </a:rPr>
              <a:t>1</a:t>
            </a:r>
            <a:r>
              <a:rPr spc="5" dirty="0">
                <a:latin typeface="Georgia"/>
                <a:cs typeface="Georgia"/>
              </a:rPr>
              <a:t>85</a:t>
            </a:r>
            <a:r>
              <a:rPr spc="-10" dirty="0">
                <a:latin typeface="Georgia"/>
                <a:cs typeface="Georgia"/>
              </a:rPr>
              <a:t>2</a:t>
            </a:r>
            <a:endParaRPr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0800" y="-165100"/>
            <a:ext cx="9169400" cy="808038"/>
          </a:xfrm>
        </p:spPr>
        <p:txBody>
          <a:bodyPr tIns="168085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spc="-5" dirty="0">
                <a:latin typeface="Georgia"/>
                <a:cs typeface="Georgia"/>
              </a:rPr>
              <a:t>P</a:t>
            </a:r>
            <a:r>
              <a:rPr sz="3600" spc="-10" dirty="0">
                <a:latin typeface="Georgia"/>
                <a:cs typeface="Georgia"/>
              </a:rPr>
              <a:t>a</a:t>
            </a:r>
            <a:r>
              <a:rPr sz="3600" spc="5" dirty="0">
                <a:latin typeface="Georgia"/>
                <a:cs typeface="Georgia"/>
              </a:rPr>
              <a:t>t</a:t>
            </a:r>
            <a:r>
              <a:rPr sz="3600" spc="-35" dirty="0">
                <a:latin typeface="Georgia"/>
                <a:cs typeface="Georgia"/>
              </a:rPr>
              <a:t>hoph</a:t>
            </a:r>
            <a:r>
              <a:rPr sz="3600" spc="-30" dirty="0">
                <a:latin typeface="Georgia"/>
                <a:cs typeface="Georgia"/>
              </a:rPr>
              <a:t>ys</a:t>
            </a:r>
            <a:r>
              <a:rPr sz="3600" spc="-10" dirty="0">
                <a:latin typeface="Georgia"/>
                <a:cs typeface="Georgia"/>
              </a:rPr>
              <a:t>i</a:t>
            </a:r>
            <a:r>
              <a:rPr sz="3600" spc="-35" dirty="0">
                <a:latin typeface="Georgia"/>
                <a:cs typeface="Georgia"/>
              </a:rPr>
              <a:t>o</a:t>
            </a:r>
            <a:r>
              <a:rPr sz="3600" spc="-5" dirty="0">
                <a:latin typeface="Georgia"/>
                <a:cs typeface="Georgia"/>
              </a:rPr>
              <a:t>l</a:t>
            </a:r>
            <a:r>
              <a:rPr sz="3600" spc="-35" dirty="0">
                <a:latin typeface="Georgia"/>
                <a:cs typeface="Georgia"/>
              </a:rPr>
              <a:t>o</a:t>
            </a:r>
            <a:r>
              <a:rPr sz="3600" spc="-25" dirty="0">
                <a:latin typeface="Georgia"/>
                <a:cs typeface="Georgia"/>
              </a:rPr>
              <a:t>g</a:t>
            </a:r>
            <a:r>
              <a:rPr sz="3600" dirty="0">
                <a:latin typeface="Georgia"/>
                <a:cs typeface="Georgia"/>
              </a:rPr>
              <a:t>y</a:t>
            </a:r>
            <a:r>
              <a:rPr sz="3600" spc="35" dirty="0">
                <a:latin typeface="Times New Roman"/>
                <a:cs typeface="Times New Roman"/>
              </a:rPr>
              <a:t> </a:t>
            </a:r>
            <a:r>
              <a:rPr sz="3600" spc="-35" dirty="0">
                <a:latin typeface="Georgia"/>
                <a:cs typeface="Georgia"/>
              </a:rPr>
              <a:t>o</a:t>
            </a:r>
            <a:r>
              <a:rPr sz="3600" dirty="0">
                <a:latin typeface="Georgia"/>
                <a:cs typeface="Georgia"/>
              </a:rPr>
              <a:t>f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Georgia"/>
                <a:cs typeface="Georgia"/>
              </a:rPr>
              <a:t>F</a:t>
            </a:r>
            <a:r>
              <a:rPr sz="3600" spc="-35" dirty="0">
                <a:latin typeface="Georgia"/>
                <a:cs typeface="Georgia"/>
              </a:rPr>
              <a:t>a</a:t>
            </a:r>
            <a:r>
              <a:rPr sz="3600" spc="-10" dirty="0">
                <a:latin typeface="Georgia"/>
                <a:cs typeface="Georgia"/>
              </a:rPr>
              <a:t>i</a:t>
            </a:r>
            <a:r>
              <a:rPr sz="3600" spc="-5" dirty="0">
                <a:latin typeface="Georgia"/>
                <a:cs typeface="Georgia"/>
              </a:rPr>
              <a:t>l</a:t>
            </a:r>
            <a:r>
              <a:rPr sz="3600" spc="-10" dirty="0">
                <a:latin typeface="Georgia"/>
                <a:cs typeface="Georgia"/>
              </a:rPr>
              <a:t>i</a:t>
            </a:r>
            <a:r>
              <a:rPr sz="3600" spc="-30" dirty="0">
                <a:latin typeface="Georgia"/>
                <a:cs typeface="Georgia"/>
              </a:rPr>
              <a:t>n</a:t>
            </a:r>
            <a:r>
              <a:rPr sz="3600" spc="-25" dirty="0">
                <a:latin typeface="Georgia"/>
                <a:cs typeface="Georgia"/>
              </a:rPr>
              <a:t>g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5" dirty="0">
                <a:latin typeface="Georgia"/>
                <a:cs typeface="Georgia"/>
              </a:rPr>
              <a:t>R</a:t>
            </a:r>
            <a:r>
              <a:rPr sz="3600" dirty="0">
                <a:latin typeface="Georgia"/>
                <a:cs typeface="Georgia"/>
              </a:rPr>
              <a:t>V</a:t>
            </a:r>
          </a:p>
        </p:txBody>
      </p:sp>
      <p:sp>
        <p:nvSpPr>
          <p:cNvPr id="22531" name="object 3"/>
          <p:cNvSpPr>
            <a:spLocks noChangeArrowheads="1"/>
          </p:cNvSpPr>
          <p:nvPr/>
        </p:nvSpPr>
        <p:spPr bwMode="auto">
          <a:xfrm>
            <a:off x="609600" y="609600"/>
            <a:ext cx="7848600" cy="60404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2676525" y="6535738"/>
            <a:ext cx="3848100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spc="-10" dirty="0">
                <a:latin typeface="Georgia"/>
                <a:cs typeface="Georgia"/>
              </a:rPr>
              <a:t>P</a:t>
            </a:r>
            <a:r>
              <a:rPr sz="1600" spc="-20" dirty="0">
                <a:latin typeface="Georgia"/>
                <a:cs typeface="Georgia"/>
              </a:rPr>
              <a:t>ia</a:t>
            </a:r>
            <a:r>
              <a:rPr sz="1600" spc="-5" dirty="0">
                <a:latin typeface="Georgia"/>
                <a:cs typeface="Georgia"/>
              </a:rPr>
              <a:t>zz</a:t>
            </a:r>
            <a:r>
              <a:rPr sz="1600" spc="-20" dirty="0">
                <a:latin typeface="Georgia"/>
                <a:cs typeface="Georgia"/>
              </a:rPr>
              <a:t>a</a:t>
            </a:r>
            <a:r>
              <a:rPr sz="1600" spc="-5" dirty="0">
                <a:latin typeface="Georgia"/>
                <a:cs typeface="Georgia"/>
              </a:rPr>
              <a:t>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eorgia"/>
                <a:cs typeface="Georgia"/>
              </a:rPr>
              <a:t>G.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Georgia"/>
                <a:cs typeface="Georgia"/>
              </a:rPr>
              <a:t>e</a:t>
            </a:r>
            <a:r>
              <a:rPr sz="1600" dirty="0">
                <a:latin typeface="Georgia"/>
                <a:cs typeface="Georgia"/>
              </a:rPr>
              <a:t>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Georgia"/>
                <a:cs typeface="Georgia"/>
              </a:rPr>
              <a:t>a</a:t>
            </a:r>
            <a:r>
              <a:rPr sz="1600" dirty="0">
                <a:latin typeface="Georgia"/>
                <a:cs typeface="Georgia"/>
              </a:rPr>
              <a:t>l</a:t>
            </a:r>
            <a:r>
              <a:rPr sz="1600" spc="-5" dirty="0">
                <a:latin typeface="Georgia"/>
                <a:cs typeface="Georgia"/>
              </a:rPr>
              <a:t>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Georgia"/>
                <a:cs typeface="Georgia"/>
              </a:rPr>
              <a:t>C</a:t>
            </a:r>
            <a:r>
              <a:rPr sz="1600" spc="5" dirty="0">
                <a:latin typeface="Georgia"/>
                <a:cs typeface="Georgia"/>
              </a:rPr>
              <a:t>hes</a:t>
            </a:r>
            <a:r>
              <a:rPr sz="1600" dirty="0">
                <a:latin typeface="Georgia"/>
                <a:cs typeface="Georgia"/>
              </a:rPr>
              <a:t>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Georgia"/>
                <a:cs typeface="Georgia"/>
              </a:rPr>
              <a:t>2</a:t>
            </a:r>
            <a:r>
              <a:rPr sz="1600" spc="-15" dirty="0">
                <a:latin typeface="Georgia"/>
                <a:cs typeface="Georgia"/>
              </a:rPr>
              <a:t>00</a:t>
            </a:r>
            <a:r>
              <a:rPr sz="1600" spc="-10" dirty="0">
                <a:latin typeface="Georgia"/>
                <a:cs typeface="Georgia"/>
              </a:rPr>
              <a:t>5;</a:t>
            </a:r>
            <a:r>
              <a:rPr sz="1600" spc="-20" dirty="0">
                <a:latin typeface="Georgia"/>
                <a:cs typeface="Georgia"/>
              </a:rPr>
              <a:t>1</a:t>
            </a:r>
            <a:r>
              <a:rPr sz="1600" spc="-5" dirty="0">
                <a:latin typeface="Georgia"/>
                <a:cs typeface="Georgia"/>
              </a:rPr>
              <a:t>28</a:t>
            </a:r>
            <a:r>
              <a:rPr sz="1600" spc="-10" dirty="0">
                <a:latin typeface="Georgia"/>
                <a:cs typeface="Georgia"/>
              </a:rPr>
              <a:t>:</a:t>
            </a:r>
            <a:r>
              <a:rPr sz="1600" spc="-20" dirty="0">
                <a:latin typeface="Georgia"/>
                <a:cs typeface="Georgia"/>
              </a:rPr>
              <a:t>1</a:t>
            </a:r>
            <a:r>
              <a:rPr sz="1600" spc="-5" dirty="0">
                <a:latin typeface="Georgia"/>
                <a:cs typeface="Georgia"/>
              </a:rPr>
              <a:t>8</a:t>
            </a:r>
            <a:r>
              <a:rPr sz="1600" spc="-15" dirty="0">
                <a:latin typeface="Georgia"/>
                <a:cs typeface="Georgia"/>
              </a:rPr>
              <a:t>3</a:t>
            </a:r>
            <a:r>
              <a:rPr sz="1600" spc="-5" dirty="0">
                <a:latin typeface="Georgia"/>
                <a:cs typeface="Georgia"/>
              </a:rPr>
              <a:t>6</a:t>
            </a:r>
            <a:r>
              <a:rPr sz="1600" dirty="0">
                <a:latin typeface="Georgia"/>
                <a:cs typeface="Georgia"/>
              </a:rPr>
              <a:t>-</a:t>
            </a:r>
            <a:r>
              <a:rPr sz="1600" spc="-20" dirty="0">
                <a:latin typeface="Georgia"/>
                <a:cs typeface="Georgia"/>
              </a:rPr>
              <a:t>1</a:t>
            </a:r>
            <a:r>
              <a:rPr sz="1600" spc="-5" dirty="0">
                <a:latin typeface="Georgia"/>
                <a:cs typeface="Georgia"/>
              </a:rPr>
              <a:t>8</a:t>
            </a:r>
            <a:r>
              <a:rPr sz="1600" spc="-10" dirty="0">
                <a:latin typeface="Georgia"/>
                <a:cs typeface="Georgia"/>
              </a:rPr>
              <a:t>52</a:t>
            </a:r>
            <a:endParaRPr sz="16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ChangeArrowheads="1"/>
          </p:cNvSpPr>
          <p:nvPr/>
        </p:nvSpPr>
        <p:spPr bwMode="auto">
          <a:xfrm>
            <a:off x="1709738" y="1216025"/>
            <a:ext cx="5627687" cy="35464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55" name="object 3"/>
          <p:cNvSpPr>
            <a:spLocks noChangeArrowheads="1"/>
          </p:cNvSpPr>
          <p:nvPr/>
        </p:nvSpPr>
        <p:spPr bwMode="auto">
          <a:xfrm>
            <a:off x="1219200" y="990600"/>
            <a:ext cx="7010400" cy="3771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307940" rtlCol="0"/>
          <a:lstStyle/>
          <a:p>
            <a:pPr marL="9829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Georgia"/>
                <a:cs typeface="Georgia"/>
              </a:rPr>
              <a:t>V</a:t>
            </a:r>
            <a:r>
              <a:rPr spc="-35" dirty="0">
                <a:latin typeface="Georgia"/>
                <a:cs typeface="Georgia"/>
              </a:rPr>
              <a:t>en</a:t>
            </a:r>
            <a:r>
              <a:rPr spc="5" dirty="0">
                <a:latin typeface="Georgia"/>
                <a:cs typeface="Georgia"/>
              </a:rPr>
              <a:t>t</a:t>
            </a:r>
            <a:r>
              <a:rPr spc="-5" dirty="0">
                <a:latin typeface="Georgia"/>
                <a:cs typeface="Georgia"/>
              </a:rPr>
              <a:t>r</a:t>
            </a:r>
            <a:r>
              <a:rPr spc="-10" dirty="0">
                <a:latin typeface="Georgia"/>
                <a:cs typeface="Georgia"/>
              </a:rPr>
              <a:t>i</a:t>
            </a:r>
            <a:r>
              <a:rPr spc="-5" dirty="0">
                <a:latin typeface="Georgia"/>
                <a:cs typeface="Georgia"/>
              </a:rPr>
              <a:t>c</a:t>
            </a:r>
            <a:r>
              <a:rPr spc="-35" dirty="0">
                <a:latin typeface="Georgia"/>
                <a:cs typeface="Georgia"/>
              </a:rPr>
              <a:t>u</a:t>
            </a:r>
            <a:r>
              <a:rPr spc="-20" dirty="0">
                <a:latin typeface="Georgia"/>
                <a:cs typeface="Georgia"/>
              </a:rPr>
              <a:t>l</a:t>
            </a:r>
            <a:r>
              <a:rPr spc="-30" dirty="0">
                <a:latin typeface="Georgia"/>
                <a:cs typeface="Georgia"/>
              </a:rPr>
              <a:t>a</a:t>
            </a:r>
            <a:r>
              <a:rPr spc="-20" dirty="0">
                <a:latin typeface="Georgia"/>
                <a:cs typeface="Georgia"/>
              </a:rPr>
              <a:t>r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Georgia"/>
                <a:cs typeface="Georgia"/>
              </a:rPr>
              <a:t>I</a:t>
            </a:r>
            <a:r>
              <a:rPr spc="-10" dirty="0">
                <a:latin typeface="Georgia"/>
                <a:cs typeface="Georgia"/>
              </a:rPr>
              <a:t>n</a:t>
            </a:r>
            <a:r>
              <a:rPr spc="5" dirty="0">
                <a:latin typeface="Georgia"/>
                <a:cs typeface="Georgia"/>
              </a:rPr>
              <a:t>t</a:t>
            </a:r>
            <a:r>
              <a:rPr spc="-30" dirty="0">
                <a:latin typeface="Georgia"/>
                <a:cs typeface="Georgia"/>
              </a:rPr>
              <a:t>e</a:t>
            </a:r>
            <a:r>
              <a:rPr spc="-25" dirty="0">
                <a:latin typeface="Georgia"/>
                <a:cs typeface="Georgia"/>
              </a:rPr>
              <a:t>r</a:t>
            </a:r>
            <a:r>
              <a:rPr spc="-5" dirty="0">
                <a:latin typeface="Georgia"/>
                <a:cs typeface="Georgia"/>
              </a:rPr>
              <a:t>d</a:t>
            </a:r>
            <a:r>
              <a:rPr spc="-30" dirty="0">
                <a:latin typeface="Georgia"/>
                <a:cs typeface="Georgia"/>
              </a:rPr>
              <a:t>epend</a:t>
            </a:r>
            <a:r>
              <a:rPr spc="-35" dirty="0">
                <a:latin typeface="Georgia"/>
                <a:cs typeface="Georgia"/>
              </a:rPr>
              <a:t>en</a:t>
            </a:r>
            <a:r>
              <a:rPr spc="-25" dirty="0">
                <a:latin typeface="Georgia"/>
                <a:cs typeface="Georgia"/>
              </a:rPr>
              <a:t>c</a:t>
            </a:r>
            <a:r>
              <a:rPr spc="-20" dirty="0">
                <a:latin typeface="Georgia"/>
                <a:cs typeface="Georgia"/>
              </a:rPr>
              <a:t>e</a:t>
            </a:r>
          </a:p>
        </p:txBody>
      </p:sp>
      <p:sp>
        <p:nvSpPr>
          <p:cNvPr id="23557" name="object 5"/>
          <p:cNvSpPr txBox="1">
            <a:spLocks noChangeArrowheads="1"/>
          </p:cNvSpPr>
          <p:nvPr/>
        </p:nvSpPr>
        <p:spPr bwMode="auto">
          <a:xfrm>
            <a:off x="1050925" y="4838700"/>
            <a:ext cx="7178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tabLst>
                <a:tab pos="20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0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0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0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0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Georgia" pitchFamily="18" charset="0"/>
              <a:buChar char="•"/>
            </a:pPr>
            <a:r>
              <a:rPr lang="en-US" sz="2400">
                <a:latin typeface="Georgia" pitchFamily="18" charset="0"/>
              </a:rPr>
              <a:t>During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systole,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LV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protrudes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in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RV</a:t>
            </a:r>
          </a:p>
          <a:p>
            <a:pPr eaLnBrk="1" hangingPunct="1">
              <a:buFont typeface="Georgia" pitchFamily="18" charset="0"/>
              <a:buChar char="•"/>
            </a:pPr>
            <a:r>
              <a:rPr lang="en-US" sz="2400">
                <a:latin typeface="Georgia" pitchFamily="18" charset="0"/>
              </a:rPr>
              <a:t>Surrounding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pericardium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with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limited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distensibility</a:t>
            </a:r>
          </a:p>
          <a:p>
            <a:pPr eaLnBrk="1" hangingPunct="1">
              <a:buFont typeface="Georgia" pitchFamily="18" charset="0"/>
              <a:buChar char="•"/>
            </a:pPr>
            <a:r>
              <a:rPr lang="en-US" sz="2400">
                <a:latin typeface="Georgia" pitchFamily="18" charset="0"/>
              </a:rPr>
              <a:t>Compliance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of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one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ventricle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can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modify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the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other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=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Diastolic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ventricular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Georgia" pitchFamily="18" charset="0"/>
              </a:rPr>
              <a:t>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225" y="-304800"/>
            <a:ext cx="9169400" cy="609600"/>
          </a:xfrm>
        </p:spPr>
        <p:txBody>
          <a:bodyPr tIns="192516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5" dirty="0"/>
              <a:t>E</a:t>
            </a:r>
            <a:r>
              <a:rPr spc="-10" dirty="0"/>
              <a:t>t</a:t>
            </a:r>
            <a:r>
              <a:rPr spc="-20" dirty="0"/>
              <a:t>iologi</a:t>
            </a:r>
            <a:r>
              <a:rPr spc="-5" dirty="0"/>
              <a:t>e</a:t>
            </a:r>
            <a:r>
              <a:rPr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20" dirty="0"/>
              <a:t>o</a:t>
            </a:r>
            <a:r>
              <a:rPr dirty="0"/>
              <a:t>f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5" dirty="0"/>
              <a:t>R</a:t>
            </a:r>
            <a:r>
              <a:rPr spc="-25" dirty="0"/>
              <a:t>V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20" dirty="0"/>
              <a:t>F</a:t>
            </a:r>
            <a:r>
              <a:rPr spc="-5" dirty="0"/>
              <a:t>a</a:t>
            </a:r>
            <a:r>
              <a:rPr spc="-20" dirty="0"/>
              <a:t>ilu</a:t>
            </a:r>
            <a:r>
              <a:rPr spc="-10" dirty="0"/>
              <a:t>r</a:t>
            </a:r>
            <a:r>
              <a:rPr dirty="0"/>
              <a:t>e</a:t>
            </a:r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152400" y="304800"/>
            <a:ext cx="8870950" cy="6254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5407025" y="6559550"/>
            <a:ext cx="36163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/>
                <a:cs typeface="Arial"/>
              </a:rPr>
              <a:t>J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Am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Col</a:t>
            </a:r>
            <a:r>
              <a:rPr dirty="0">
                <a:latin typeface="Arial"/>
                <a:cs typeface="Arial"/>
              </a:rPr>
              <a:t>l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Ca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dio</a:t>
            </a:r>
            <a:r>
              <a:rPr dirty="0">
                <a:latin typeface="Arial"/>
                <a:cs typeface="Arial"/>
              </a:rPr>
              <a:t>l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2010;56:1435–46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5400" y="-152400"/>
            <a:ext cx="9169400" cy="808038"/>
          </a:xfrm>
        </p:spPr>
        <p:txBody>
          <a:bodyPr tIns="192516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F</a:t>
            </a:r>
            <a:r>
              <a:rPr spc="-5" dirty="0"/>
              <a:t>ac</a:t>
            </a:r>
            <a:r>
              <a:rPr spc="-10" dirty="0"/>
              <a:t>t</a:t>
            </a:r>
            <a:r>
              <a:rPr spc="5" dirty="0"/>
              <a:t>o</a:t>
            </a:r>
            <a:r>
              <a:rPr spc="-10" dirty="0"/>
              <a:t>r</a:t>
            </a:r>
            <a:r>
              <a:rPr dirty="0"/>
              <a:t>s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-10" dirty="0"/>
              <a:t>ff</a:t>
            </a:r>
            <a:r>
              <a:rPr spc="-5" dirty="0"/>
              <a:t>ec</a:t>
            </a:r>
            <a:r>
              <a:rPr spc="-10" dirty="0"/>
              <a:t>t</a:t>
            </a:r>
            <a:r>
              <a:rPr spc="-20" dirty="0"/>
              <a:t>ing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5" dirty="0"/>
              <a:t>R</a:t>
            </a:r>
            <a:r>
              <a:rPr spc="-25" dirty="0"/>
              <a:t>V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Fun</a:t>
            </a:r>
            <a:r>
              <a:rPr spc="-5" dirty="0"/>
              <a:t>c</a:t>
            </a:r>
            <a:r>
              <a:rPr spc="-10" dirty="0"/>
              <a:t>t</a:t>
            </a:r>
            <a:r>
              <a:rPr spc="-20" dirty="0"/>
              <a:t>ion</a:t>
            </a:r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381000" y="533400"/>
            <a:ext cx="8458200" cy="6324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92516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E</a:t>
            </a:r>
            <a:r>
              <a:rPr spc="-10" dirty="0"/>
              <a:t>ff</a:t>
            </a:r>
            <a:r>
              <a:rPr spc="-5" dirty="0"/>
              <a:t>ec</a:t>
            </a:r>
            <a:r>
              <a:rPr spc="-10" dirty="0"/>
              <a:t>t</a:t>
            </a:r>
            <a:r>
              <a:rPr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20" dirty="0"/>
              <a:t>o</a:t>
            </a:r>
            <a:r>
              <a:rPr dirty="0"/>
              <a:t>f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M</a:t>
            </a:r>
            <a:r>
              <a:rPr spc="-5" dirty="0"/>
              <a:t>ec</a:t>
            </a:r>
            <a:r>
              <a:rPr dirty="0"/>
              <a:t>h</a:t>
            </a:r>
            <a:r>
              <a:rPr spc="-25" dirty="0"/>
              <a:t>a</a:t>
            </a:r>
            <a:r>
              <a:rPr spc="-20" dirty="0"/>
              <a:t>ni</a:t>
            </a:r>
            <a:r>
              <a:rPr spc="-5" dirty="0"/>
              <a:t>ca</a:t>
            </a:r>
            <a:r>
              <a:rPr dirty="0"/>
              <a:t>l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5" dirty="0"/>
              <a:t>V</a:t>
            </a:r>
            <a:r>
              <a:rPr spc="-5" dirty="0"/>
              <a:t>e</a:t>
            </a:r>
            <a:r>
              <a:rPr spc="-20" dirty="0"/>
              <a:t>n</a:t>
            </a:r>
            <a:r>
              <a:rPr spc="-10" dirty="0"/>
              <a:t>t</a:t>
            </a:r>
            <a:r>
              <a:rPr spc="-20" dirty="0"/>
              <a:t>il</a:t>
            </a:r>
            <a:r>
              <a:rPr spc="-5" dirty="0"/>
              <a:t>a</a:t>
            </a:r>
            <a:r>
              <a:rPr spc="-10" dirty="0"/>
              <a:t>t</a:t>
            </a:r>
            <a:r>
              <a:rPr spc="-20" dirty="0"/>
              <a:t>ion</a:t>
            </a:r>
          </a:p>
        </p:txBody>
      </p:sp>
      <p:sp>
        <p:nvSpPr>
          <p:cNvPr id="26627" name="object 3"/>
          <p:cNvSpPr txBox="1">
            <a:spLocks noChangeArrowheads="1"/>
          </p:cNvSpPr>
          <p:nvPr/>
        </p:nvSpPr>
        <p:spPr bwMode="auto">
          <a:xfrm>
            <a:off x="993775" y="1309688"/>
            <a:ext cx="7802563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60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Char char=""/>
            </a:pPr>
            <a:r>
              <a:rPr lang="en-US" sz="2800">
                <a:latin typeface="Arial" charset="0"/>
              </a:rPr>
              <a:t>Increased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RV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afterload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due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to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positive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pressure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ventilation</a:t>
            </a:r>
          </a:p>
          <a:p>
            <a:pPr eaLnBrk="1" hangingPunct="1">
              <a:spcBef>
                <a:spcPts val="675"/>
              </a:spcBef>
              <a:buSzPct val="75000"/>
              <a:buFont typeface="Wingdings" pitchFamily="2" charset="2"/>
              <a:buChar char=""/>
            </a:pPr>
            <a:r>
              <a:rPr lang="en-US" sz="2800">
                <a:latin typeface="Arial" charset="0"/>
              </a:rPr>
              <a:t>Hemodynamic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failure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frequently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refractory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in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PAH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patient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put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on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MV</a:t>
            </a:r>
          </a:p>
          <a:p>
            <a:pPr eaLnBrk="1" hangingPunct="1">
              <a:spcBef>
                <a:spcPts val="663"/>
              </a:spcBef>
              <a:buSzPct val="75000"/>
              <a:buFont typeface="Wingdings" pitchFamily="2" charset="2"/>
              <a:buChar char=""/>
            </a:pPr>
            <a:r>
              <a:rPr lang="en-US" sz="2800">
                <a:latin typeface="Arial" charset="0"/>
              </a:rPr>
              <a:t>In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ARDS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increase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in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mPAP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while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increasing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tidal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volume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and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PEEP</a:t>
            </a:r>
          </a:p>
          <a:p>
            <a:pPr eaLnBrk="1" hangingPunct="1">
              <a:spcBef>
                <a:spcPts val="675"/>
              </a:spcBef>
              <a:buSzPct val="75000"/>
              <a:buFont typeface="Wingdings" pitchFamily="2" charset="2"/>
              <a:buChar char=""/>
            </a:pPr>
            <a:r>
              <a:rPr lang="en-US" sz="2800">
                <a:latin typeface="Arial" charset="0"/>
              </a:rPr>
              <a:t>Permissive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hypercapnia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is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deleterious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(increase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in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mPAP)</a:t>
            </a:r>
          </a:p>
          <a:p>
            <a:pPr eaLnBrk="1" hangingPunct="1">
              <a:spcBef>
                <a:spcPts val="675"/>
              </a:spcBef>
              <a:buSzPct val="75000"/>
              <a:buFont typeface="Wingdings" pitchFamily="2" charset="2"/>
              <a:buChar char=""/>
            </a:pPr>
            <a:r>
              <a:rPr lang="en-US" sz="2800">
                <a:latin typeface="Arial" charset="0"/>
              </a:rPr>
              <a:t>Decreased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venous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92516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E</a:t>
            </a:r>
            <a:r>
              <a:rPr spc="-10" dirty="0"/>
              <a:t>ff</a:t>
            </a:r>
            <a:r>
              <a:rPr spc="-5" dirty="0"/>
              <a:t>ec</a:t>
            </a:r>
            <a:r>
              <a:rPr spc="-10" dirty="0"/>
              <a:t>t</a:t>
            </a:r>
            <a:r>
              <a:rPr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20" dirty="0"/>
              <a:t>o</a:t>
            </a:r>
            <a:r>
              <a:rPr dirty="0"/>
              <a:t>f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20" dirty="0"/>
              <a:t>PEE</a:t>
            </a:r>
            <a:r>
              <a:rPr spc="-25" dirty="0"/>
              <a:t>P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on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5" dirty="0"/>
              <a:t>R</a:t>
            </a:r>
            <a:r>
              <a:rPr spc="-25" dirty="0"/>
              <a:t>V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p</a:t>
            </a:r>
            <a:r>
              <a:rPr spc="-5" dirty="0"/>
              <a:t>e</a:t>
            </a:r>
            <a:r>
              <a:rPr spc="-10" dirty="0"/>
              <a:t>rf</a:t>
            </a:r>
            <a:r>
              <a:rPr spc="-20" dirty="0"/>
              <a:t>o</a:t>
            </a:r>
            <a:r>
              <a:rPr spc="-10" dirty="0"/>
              <a:t>rm</a:t>
            </a:r>
            <a:r>
              <a:rPr spc="-5" dirty="0"/>
              <a:t>a</a:t>
            </a:r>
            <a:r>
              <a:rPr spc="-20" dirty="0"/>
              <a:t>n</a:t>
            </a:r>
            <a:r>
              <a:rPr spc="-5" dirty="0"/>
              <a:t>c</a:t>
            </a:r>
            <a:r>
              <a:rPr dirty="0"/>
              <a:t>e</a:t>
            </a:r>
          </a:p>
        </p:txBody>
      </p:sp>
      <p:sp>
        <p:nvSpPr>
          <p:cNvPr id="27651" name="object 3"/>
          <p:cNvSpPr>
            <a:spLocks noChangeArrowheads="1"/>
          </p:cNvSpPr>
          <p:nvPr/>
        </p:nvSpPr>
        <p:spPr bwMode="auto">
          <a:xfrm>
            <a:off x="1219200" y="1524000"/>
            <a:ext cx="6629400" cy="4343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45748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0" spc="-40" dirty="0"/>
              <a:t>E</a:t>
            </a:r>
            <a:r>
              <a:rPr sz="4000" b="0" spc="-10" dirty="0"/>
              <a:t>ff</a:t>
            </a:r>
            <a:r>
              <a:rPr sz="4000" b="0" spc="-30" dirty="0"/>
              <a:t>e</a:t>
            </a:r>
            <a:r>
              <a:rPr sz="4000" b="0" dirty="0"/>
              <a:t>c</a:t>
            </a:r>
            <a:r>
              <a:rPr sz="4000" b="0" spc="-15" dirty="0"/>
              <a:t>t</a:t>
            </a:r>
            <a:r>
              <a:rPr sz="4000" b="0" spc="85" dirty="0">
                <a:latin typeface="Times New Roman"/>
                <a:cs typeface="Times New Roman"/>
              </a:rPr>
              <a:t> </a:t>
            </a:r>
            <a:r>
              <a:rPr sz="4000" b="0" spc="-30" dirty="0"/>
              <a:t>o</a:t>
            </a:r>
            <a:r>
              <a:rPr sz="4000" b="0" spc="-15" dirty="0"/>
              <a:t>f</a:t>
            </a:r>
            <a:r>
              <a:rPr sz="4000" b="0" spc="105" dirty="0">
                <a:latin typeface="Times New Roman"/>
                <a:cs typeface="Times New Roman"/>
              </a:rPr>
              <a:t> </a:t>
            </a:r>
            <a:r>
              <a:rPr sz="4000" b="0" spc="-5" dirty="0"/>
              <a:t>h</a:t>
            </a:r>
            <a:r>
              <a:rPr sz="4000" b="0" spc="-10" dirty="0"/>
              <a:t>i</a:t>
            </a:r>
            <a:r>
              <a:rPr sz="4000" b="0" spc="-5" dirty="0"/>
              <a:t>g</a:t>
            </a:r>
            <a:r>
              <a:rPr sz="4000" b="0" dirty="0"/>
              <a:t>h</a:t>
            </a:r>
            <a:r>
              <a:rPr sz="4000" b="0" spc="135" dirty="0">
                <a:latin typeface="Times New Roman"/>
                <a:cs typeface="Times New Roman"/>
              </a:rPr>
              <a:t> </a:t>
            </a:r>
            <a:r>
              <a:rPr sz="4000" b="0" spc="-40" dirty="0"/>
              <a:t>PEE</a:t>
            </a:r>
            <a:r>
              <a:rPr sz="4000" b="0" spc="-30" dirty="0"/>
              <a:t>P</a:t>
            </a:r>
            <a:r>
              <a:rPr sz="4000" b="0" spc="110" dirty="0">
                <a:latin typeface="Times New Roman"/>
                <a:cs typeface="Times New Roman"/>
              </a:rPr>
              <a:t> </a:t>
            </a:r>
            <a:r>
              <a:rPr sz="4000" b="0" spc="-5" dirty="0"/>
              <a:t>o</a:t>
            </a:r>
            <a:r>
              <a:rPr sz="4000" b="0" dirty="0"/>
              <a:t>n</a:t>
            </a:r>
            <a:r>
              <a:rPr sz="4000" b="0" spc="114" dirty="0">
                <a:latin typeface="Times New Roman"/>
                <a:cs typeface="Times New Roman"/>
              </a:rPr>
              <a:t> </a:t>
            </a:r>
            <a:r>
              <a:rPr sz="4000" b="0" spc="-10" dirty="0"/>
              <a:t>RV</a:t>
            </a:r>
            <a:endParaRPr sz="4000"/>
          </a:p>
        </p:txBody>
      </p:sp>
      <p:sp>
        <p:nvSpPr>
          <p:cNvPr id="28675" name="object 3"/>
          <p:cNvSpPr>
            <a:spLocks noChangeArrowheads="1"/>
          </p:cNvSpPr>
          <p:nvPr/>
        </p:nvSpPr>
        <p:spPr bwMode="auto">
          <a:xfrm>
            <a:off x="838200" y="990600"/>
            <a:ext cx="7848600" cy="5715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object 4"/>
          <p:cNvSpPr>
            <a:spLocks/>
          </p:cNvSpPr>
          <p:nvPr/>
        </p:nvSpPr>
        <p:spPr bwMode="auto">
          <a:xfrm>
            <a:off x="1306513" y="1458913"/>
            <a:ext cx="6459537" cy="4902200"/>
          </a:xfrm>
          <a:custGeom>
            <a:avLst/>
            <a:gdLst>
              <a:gd name="T0" fmla="*/ 0 w 6459855"/>
              <a:gd name="T1" fmla="*/ 4899680 h 4902835"/>
              <a:gd name="T2" fmla="*/ 6458262 w 6459855"/>
              <a:gd name="T3" fmla="*/ 4899680 h 4902835"/>
              <a:gd name="T4" fmla="*/ 6458262 w 6459855"/>
              <a:gd name="T5" fmla="*/ 0 h 4902835"/>
              <a:gd name="T6" fmla="*/ 0 w 6459855"/>
              <a:gd name="T7" fmla="*/ 0 h 4902835"/>
              <a:gd name="T8" fmla="*/ 0 w 6459855"/>
              <a:gd name="T9" fmla="*/ 4899680 h 49028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59855" h="4902835">
                <a:moveTo>
                  <a:pt x="0" y="4902220"/>
                </a:moveTo>
                <a:lnTo>
                  <a:pt x="6459534" y="4902220"/>
                </a:lnTo>
                <a:lnTo>
                  <a:pt x="6459534" y="0"/>
                </a:lnTo>
                <a:lnTo>
                  <a:pt x="0" y="0"/>
                </a:lnTo>
                <a:lnTo>
                  <a:pt x="0" y="4902220"/>
                </a:lnTo>
                <a:close/>
              </a:path>
            </a:pathLst>
          </a:custGeom>
          <a:noFill/>
          <a:ln w="50800">
            <a:solidFill>
              <a:srgbClr val="BBE0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/>
          </p:cNvSpPr>
          <p:nvPr/>
        </p:nvSpPr>
        <p:spPr bwMode="auto">
          <a:xfrm>
            <a:off x="990600" y="228600"/>
            <a:ext cx="8153400" cy="685800"/>
          </a:xfrm>
          <a:custGeom>
            <a:avLst/>
            <a:gdLst>
              <a:gd name="T0" fmla="*/ 0 w 8153400"/>
              <a:gd name="T1" fmla="*/ 685799 h 685800"/>
              <a:gd name="T2" fmla="*/ 8153399 w 8153400"/>
              <a:gd name="T3" fmla="*/ 685799 h 685800"/>
              <a:gd name="T4" fmla="*/ 8153399 w 8153400"/>
              <a:gd name="T5" fmla="*/ 0 h 685800"/>
              <a:gd name="T6" fmla="*/ 0 w 8153400"/>
              <a:gd name="T7" fmla="*/ 0 h 685800"/>
              <a:gd name="T8" fmla="*/ 0 w 8153400"/>
              <a:gd name="T9" fmla="*/ 685799 h 685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53400" h="685800">
                <a:moveTo>
                  <a:pt x="0" y="685799"/>
                </a:moveTo>
                <a:lnTo>
                  <a:pt x="8153399" y="685799"/>
                </a:lnTo>
                <a:lnTo>
                  <a:pt x="8153399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53864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400" spc="-20" dirty="0"/>
              <a:t>P</a:t>
            </a:r>
            <a:r>
              <a:rPr sz="2400" spc="-25" dirty="0"/>
              <a:t>ul</a:t>
            </a:r>
            <a:r>
              <a:rPr sz="2400" spc="5" dirty="0"/>
              <a:t>m</a:t>
            </a:r>
            <a:r>
              <a:rPr sz="2400" spc="-25" dirty="0"/>
              <a:t>on</a:t>
            </a:r>
            <a:r>
              <a:rPr sz="2400" dirty="0"/>
              <a:t>a</a:t>
            </a:r>
            <a:r>
              <a:rPr sz="2400" spc="5" dirty="0"/>
              <a:t>r</a:t>
            </a:r>
            <a:r>
              <a:rPr sz="2400" dirty="0"/>
              <a:t>y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5" dirty="0"/>
              <a:t>H</a:t>
            </a:r>
            <a:r>
              <a:rPr sz="2400" spc="-35" dirty="0"/>
              <a:t>y</a:t>
            </a:r>
            <a:r>
              <a:rPr sz="2400" spc="-25" dirty="0"/>
              <a:t>p</a:t>
            </a:r>
            <a:r>
              <a:rPr sz="2400" dirty="0"/>
              <a:t>e</a:t>
            </a:r>
            <a:r>
              <a:rPr sz="2400" spc="5" dirty="0"/>
              <a:t>r</a:t>
            </a:r>
            <a:r>
              <a:rPr sz="2400" dirty="0"/>
              <a:t>te</a:t>
            </a:r>
            <a:r>
              <a:rPr sz="2400" spc="-25" dirty="0"/>
              <a:t>n</a:t>
            </a:r>
            <a:r>
              <a:rPr sz="2400" dirty="0"/>
              <a:t>s</a:t>
            </a:r>
            <a:r>
              <a:rPr sz="2400" spc="-25" dirty="0"/>
              <a:t>ion</a:t>
            </a:r>
            <a:r>
              <a:rPr sz="2400" dirty="0"/>
              <a:t>:</a:t>
            </a:r>
            <a:r>
              <a:rPr sz="2400">
                <a:latin typeface="Times New Roman"/>
                <a:cs typeface="Times New Roman"/>
              </a:rPr>
              <a:t/>
            </a:r>
            <a:br>
              <a:rPr sz="2400">
                <a:latin typeface="Times New Roman"/>
                <a:cs typeface="Times New Roman"/>
              </a:rPr>
            </a:br>
            <a:r>
              <a:rPr sz="2400" spc="-165" dirty="0"/>
              <a:t>P</a:t>
            </a:r>
            <a:r>
              <a:rPr sz="2400" spc="-114" dirty="0"/>
              <a:t>A</a:t>
            </a:r>
            <a:r>
              <a:rPr sz="2400" dirty="0"/>
              <a:t>H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5" dirty="0"/>
              <a:t>D</a:t>
            </a:r>
            <a:r>
              <a:rPr sz="2400" spc="-20" dirty="0"/>
              <a:t>i</a:t>
            </a:r>
            <a:r>
              <a:rPr sz="2400" dirty="0"/>
              <a:t>ffe</a:t>
            </a:r>
            <a:r>
              <a:rPr sz="2400" spc="5" dirty="0"/>
              <a:t>r</a:t>
            </a:r>
            <a:r>
              <a:rPr sz="2400" dirty="0"/>
              <a:t>e</a:t>
            </a:r>
            <a:r>
              <a:rPr sz="2400" spc="-25" dirty="0"/>
              <a:t>n</a:t>
            </a:r>
            <a:r>
              <a:rPr sz="2400" dirty="0"/>
              <a:t>t</a:t>
            </a:r>
            <a:r>
              <a:rPr sz="2400" spc="-20" dirty="0"/>
              <a:t>i</a:t>
            </a:r>
            <a:r>
              <a:rPr sz="2400" dirty="0"/>
              <a:t>at</a:t>
            </a:r>
            <a:r>
              <a:rPr sz="2400" spc="-25" dirty="0"/>
              <a:t>io</a:t>
            </a:r>
            <a:r>
              <a:rPr sz="2400" spc="-15" dirty="0"/>
              <a:t>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5" dirty="0"/>
              <a:t>F</a:t>
            </a:r>
            <a:r>
              <a:rPr sz="2400" spc="5" dirty="0"/>
              <a:t>r</a:t>
            </a:r>
            <a:r>
              <a:rPr sz="2400" spc="-25" dirty="0"/>
              <a:t>o</a:t>
            </a:r>
            <a:r>
              <a:rPr sz="2400" dirty="0"/>
              <a:t>m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/>
              <a:t>P</a:t>
            </a:r>
            <a:r>
              <a:rPr sz="2400" dirty="0"/>
              <a:t>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/>
              <a:t>(</a:t>
            </a:r>
            <a:r>
              <a:rPr sz="2400" spc="5" dirty="0"/>
              <a:t>D</a:t>
            </a:r>
            <a:r>
              <a:rPr sz="2400" dirty="0"/>
              <a:t>a</a:t>
            </a:r>
            <a:r>
              <a:rPr sz="2400" spc="-25" dirty="0"/>
              <a:t>n</a:t>
            </a:r>
            <a:r>
              <a:rPr sz="2400" dirty="0"/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0" dirty="0"/>
              <a:t>P</a:t>
            </a:r>
            <a:r>
              <a:rPr sz="2400" spc="-25" dirty="0"/>
              <a:t>oin</a:t>
            </a:r>
            <a:r>
              <a:rPr sz="2400" dirty="0"/>
              <a:t>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5" dirty="0"/>
              <a:t>D</a:t>
            </a:r>
            <a:r>
              <a:rPr sz="2400" dirty="0"/>
              <a:t>ef</a:t>
            </a:r>
            <a:r>
              <a:rPr sz="2400" spc="-20" dirty="0"/>
              <a:t>ini</a:t>
            </a:r>
            <a:r>
              <a:rPr sz="2400" dirty="0"/>
              <a:t>t</a:t>
            </a:r>
            <a:r>
              <a:rPr sz="2400" spc="-25" dirty="0"/>
              <a:t>ion</a:t>
            </a:r>
            <a:r>
              <a:rPr sz="2400" dirty="0"/>
              <a:t>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700" name="object 4"/>
          <p:cNvSpPr txBox="1">
            <a:spLocks noChangeArrowheads="1"/>
          </p:cNvSpPr>
          <p:nvPr/>
        </p:nvSpPr>
        <p:spPr bwMode="auto">
          <a:xfrm>
            <a:off x="1755775" y="6064250"/>
            <a:ext cx="67357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LVEDP,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left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ventricular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end-diastolic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PAP,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arterial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PCWP,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capillary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wedge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PH,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hypertension.</a:t>
            </a:r>
          </a:p>
          <a:p>
            <a:pPr eaLnBrk="1" hangingPunct="1">
              <a:spcBef>
                <a:spcPts val="38"/>
              </a:spcBef>
            </a:pPr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000">
                <a:latin typeface="Arial" charset="0"/>
              </a:rPr>
              <a:t>Badesch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al.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J</a:t>
            </a:r>
            <a:r>
              <a:rPr lang="en-US" sz="1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Am</a:t>
            </a:r>
            <a:r>
              <a:rPr lang="en-US" sz="1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Coll</a:t>
            </a:r>
            <a:r>
              <a:rPr lang="en-US" sz="1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Cardiol</a:t>
            </a:r>
            <a:r>
              <a:rPr lang="en-US" sz="1000">
                <a:latin typeface="Arial" charset="0"/>
              </a:rPr>
              <a:t>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2009;54:S55-S66.</a:t>
            </a:r>
          </a:p>
        </p:txBody>
      </p:sp>
      <p:sp>
        <p:nvSpPr>
          <p:cNvPr id="29701" name="object 5"/>
          <p:cNvSpPr>
            <a:spLocks/>
          </p:cNvSpPr>
          <p:nvPr/>
        </p:nvSpPr>
        <p:spPr bwMode="auto">
          <a:xfrm>
            <a:off x="4876800" y="1787525"/>
            <a:ext cx="0" cy="3587750"/>
          </a:xfrm>
          <a:custGeom>
            <a:avLst/>
            <a:gdLst>
              <a:gd name="T0" fmla="*/ 0 h 3587750"/>
              <a:gd name="T1" fmla="*/ 3587748 h 358775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587750">
                <a:moveTo>
                  <a:pt x="0" y="0"/>
                </a:moveTo>
                <a:lnTo>
                  <a:pt x="0" y="3587748"/>
                </a:lnTo>
              </a:path>
            </a:pathLst>
          </a:custGeom>
          <a:noFill/>
          <a:ln w="31750">
            <a:solidFill>
              <a:srgbClr val="C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2085975" y="1990725"/>
            <a:ext cx="855663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235" dirty="0">
                <a:latin typeface="Arial"/>
                <a:cs typeface="Arial"/>
              </a:rPr>
              <a:t>P</a:t>
            </a:r>
            <a:r>
              <a:rPr sz="3200" b="1" spc="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8738" y="1990725"/>
            <a:ext cx="592137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5" dirty="0">
                <a:latin typeface="Arial"/>
                <a:cs typeface="Arial"/>
              </a:rPr>
              <a:t>PH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5413" y="3268663"/>
            <a:ext cx="3209925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latin typeface="Arial"/>
                <a:cs typeface="Arial"/>
              </a:rPr>
              <a:t>Mean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185" dirty="0">
                <a:latin typeface="Arial"/>
                <a:cs typeface="Arial"/>
              </a:rPr>
              <a:t>P</a:t>
            </a:r>
            <a:r>
              <a:rPr sz="2400" b="1" spc="-95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P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≥25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m </a:t>
            </a:r>
            <a:r>
              <a:rPr sz="2400" b="1" spc="5" dirty="0">
                <a:latin typeface="Arial"/>
                <a:cs typeface="Arial"/>
              </a:rPr>
              <a:t>Hg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705" name="object 9"/>
          <p:cNvSpPr txBox="1">
            <a:spLocks noChangeArrowheads="1"/>
          </p:cNvSpPr>
          <p:nvPr/>
        </p:nvSpPr>
        <p:spPr bwMode="auto">
          <a:xfrm>
            <a:off x="803275" y="3276600"/>
            <a:ext cx="375126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62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Mean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" charset="0"/>
              </a:rPr>
              <a:t>PAP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" charset="0"/>
              </a:rPr>
              <a:t>≥25 mm Hg</a:t>
            </a:r>
            <a:endParaRPr lang="en-US" sz="2400">
              <a:latin typeface="Arial" charset="0"/>
            </a:endParaRPr>
          </a:p>
          <a:p>
            <a:pPr eaLnBrk="1" hangingPunct="1"/>
            <a:r>
              <a:rPr lang="en-US" sz="2400" b="1">
                <a:latin typeface="Arial" charset="0"/>
              </a:rPr>
              <a:t>+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" charset="0"/>
              </a:rPr>
              <a:t>PCWP/LVEDP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" charset="0"/>
              </a:rPr>
              <a:t>≤15 mm Hg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213360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229" dirty="0"/>
              <a:t>P</a:t>
            </a:r>
            <a:r>
              <a:rPr sz="2800" spc="-105" dirty="0"/>
              <a:t>A</a:t>
            </a:r>
            <a:r>
              <a:rPr sz="2800" dirty="0"/>
              <a:t>H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/>
              <a:t>D</a:t>
            </a:r>
            <a:r>
              <a:rPr sz="2800" dirty="0"/>
              <a:t>e</a:t>
            </a:r>
            <a:r>
              <a:rPr sz="2800" spc="5" dirty="0"/>
              <a:t>f</a:t>
            </a:r>
            <a:r>
              <a:rPr sz="2800" spc="-10" dirty="0"/>
              <a:t>i</a:t>
            </a:r>
            <a:r>
              <a:rPr sz="2800" spc="-15" dirty="0"/>
              <a:t>n</a:t>
            </a:r>
            <a:r>
              <a:rPr sz="2800" spc="-10" dirty="0"/>
              <a:t>i</a:t>
            </a:r>
            <a:r>
              <a:rPr sz="2800" spc="-5" dirty="0"/>
              <a:t>t</a:t>
            </a:r>
            <a:r>
              <a:rPr sz="2800" spc="-10" dirty="0"/>
              <a:t>i</a:t>
            </a:r>
            <a:r>
              <a:rPr sz="2800" spc="-15" dirty="0"/>
              <a:t>o</a:t>
            </a:r>
            <a:r>
              <a:rPr sz="2800" spc="-20" dirty="0"/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175" y="1690688"/>
            <a:ext cx="4375150" cy="1538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6379" indent="-233679" fontAlgn="auto">
              <a:spcBef>
                <a:spcPts val="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ean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PA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&gt;</a:t>
            </a:r>
            <a:r>
              <a:rPr sz="2800" dirty="0">
                <a:latin typeface="Arial"/>
                <a:cs typeface="Arial"/>
              </a:rPr>
              <a:t>25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m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246379" indent="-233679" fontAlgn="auto">
              <a:spcBef>
                <a:spcPts val="120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35" dirty="0">
                <a:latin typeface="Arial"/>
                <a:cs typeface="Arial"/>
              </a:rPr>
              <a:t>W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≤15 </a:t>
            </a:r>
            <a:r>
              <a:rPr sz="2800" spc="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246379" indent="-233679" fontAlgn="auto">
              <a:spcBef>
                <a:spcPts val="120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20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eased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essu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oad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375" y="0"/>
            <a:ext cx="4416425" cy="59436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dirty="0">
                <a:latin typeface="Arial"/>
                <a:cs typeface="Arial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V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725" name="object 5"/>
          <p:cNvSpPr txBox="1">
            <a:spLocks noChangeArrowheads="1"/>
          </p:cNvSpPr>
          <p:nvPr/>
        </p:nvSpPr>
        <p:spPr bwMode="auto">
          <a:xfrm>
            <a:off x="1755775" y="6064250"/>
            <a:ext cx="66881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mPAP,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mean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PAP;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PAP,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arterial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PCWP,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capillary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wedge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RV,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right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ventricle;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RVSP,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right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ventricular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systolic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pressure.</a:t>
            </a:r>
          </a:p>
          <a:p>
            <a:pPr eaLnBrk="1" hangingPunct="1">
              <a:spcBef>
                <a:spcPts val="38"/>
              </a:spcBef>
            </a:pPr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000">
                <a:latin typeface="Arial" charset="0"/>
              </a:rPr>
              <a:t>McLaughlin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al.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Circulation</a:t>
            </a:r>
            <a:r>
              <a:rPr lang="en-US" sz="1000">
                <a:latin typeface="Arial" charset="0"/>
              </a:rPr>
              <a:t>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2009;119:2250-2294.</a:t>
            </a:r>
          </a:p>
        </p:txBody>
      </p:sp>
      <p:sp>
        <p:nvSpPr>
          <p:cNvPr id="30726" name="object 6"/>
          <p:cNvSpPr>
            <a:spLocks/>
          </p:cNvSpPr>
          <p:nvPr/>
        </p:nvSpPr>
        <p:spPr bwMode="auto">
          <a:xfrm>
            <a:off x="0" y="1143000"/>
            <a:ext cx="9144000" cy="304800"/>
          </a:xfrm>
          <a:custGeom>
            <a:avLst/>
            <a:gdLst>
              <a:gd name="T0" fmla="*/ 0 w 9144000"/>
              <a:gd name="T1" fmla="*/ 304799 h 304800"/>
              <a:gd name="T2" fmla="*/ 9143999 w 9144000"/>
              <a:gd name="T3" fmla="*/ 304799 h 304800"/>
              <a:gd name="T4" fmla="*/ 9143999 w 9144000"/>
              <a:gd name="T5" fmla="*/ 0 h 304800"/>
              <a:gd name="T6" fmla="*/ 0 w 9144000"/>
              <a:gd name="T7" fmla="*/ 0 h 304800"/>
              <a:gd name="T8" fmla="*/ 0 w 9144000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304800">
                <a:moveTo>
                  <a:pt x="0" y="304799"/>
                </a:moveTo>
                <a:lnTo>
                  <a:pt x="9143999" y="304799"/>
                </a:lnTo>
                <a:lnTo>
                  <a:pt x="914399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7" name="object 7"/>
          <p:cNvSpPr>
            <a:spLocks noChangeArrowheads="1"/>
          </p:cNvSpPr>
          <p:nvPr/>
        </p:nvSpPr>
        <p:spPr bwMode="auto">
          <a:xfrm>
            <a:off x="4651375" y="0"/>
            <a:ext cx="4416425" cy="5943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8"/>
          <p:cNvSpPr txBox="1"/>
          <p:nvPr/>
        </p:nvSpPr>
        <p:spPr>
          <a:xfrm>
            <a:off x="6230938" y="2052638"/>
            <a:ext cx="798512" cy="803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spc="-1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b="1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spc="-2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Hg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21538" y="2357438"/>
            <a:ext cx="798512" cy="5286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≤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Hg</a:t>
            </a:r>
            <a:endParaRPr>
              <a:latin typeface="Arial"/>
              <a:cs typeface="Arial"/>
            </a:endParaRPr>
          </a:p>
        </p:txBody>
      </p:sp>
      <p:sp>
        <p:nvSpPr>
          <p:cNvPr id="30730" name="object 10"/>
          <p:cNvSpPr>
            <a:spLocks noChangeArrowheads="1"/>
          </p:cNvSpPr>
          <p:nvPr/>
        </p:nvSpPr>
        <p:spPr bwMode="auto">
          <a:xfrm>
            <a:off x="7129463" y="2100263"/>
            <a:ext cx="1054100" cy="10541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1" name="object 11"/>
          <p:cNvSpPr>
            <a:spLocks noChangeArrowheads="1"/>
          </p:cNvSpPr>
          <p:nvPr/>
        </p:nvSpPr>
        <p:spPr bwMode="auto">
          <a:xfrm>
            <a:off x="6175375" y="1947863"/>
            <a:ext cx="901700" cy="1054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12"/>
          <p:cNvSpPr txBox="1"/>
          <p:nvPr/>
        </p:nvSpPr>
        <p:spPr>
          <a:xfrm>
            <a:off x="2219325" y="4838700"/>
            <a:ext cx="1770063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latin typeface="Arial"/>
                <a:cs typeface="Arial"/>
              </a:rPr>
              <a:t>In</a:t>
            </a:r>
            <a:r>
              <a:rPr b="1" spc="-15" dirty="0">
                <a:latin typeface="Arial"/>
                <a:cs typeface="Arial"/>
              </a:rPr>
              <a:t>c</a:t>
            </a:r>
            <a:r>
              <a:rPr b="1" spc="-5" dirty="0">
                <a:latin typeface="Arial"/>
                <a:cs typeface="Arial"/>
              </a:rPr>
              <a:t>rease</a:t>
            </a:r>
            <a:r>
              <a:rPr b="1" dirty="0">
                <a:latin typeface="Arial"/>
                <a:cs typeface="Arial"/>
              </a:rPr>
              <a:t>d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Arial"/>
                <a:cs typeface="Arial"/>
              </a:rPr>
              <a:t>R</a:t>
            </a:r>
            <a:r>
              <a:rPr b="1" spc="-15" dirty="0">
                <a:latin typeface="Arial"/>
                <a:cs typeface="Arial"/>
              </a:rPr>
              <a:t>VSP</a:t>
            </a:r>
            <a:endParaRPr>
              <a:latin typeface="Arial"/>
              <a:cs typeface="Arial"/>
            </a:endParaRPr>
          </a:p>
        </p:txBody>
      </p:sp>
      <p:sp>
        <p:nvSpPr>
          <p:cNvPr id="30733" name="object 13"/>
          <p:cNvSpPr>
            <a:spLocks/>
          </p:cNvSpPr>
          <p:nvPr/>
        </p:nvSpPr>
        <p:spPr bwMode="auto">
          <a:xfrm>
            <a:off x="4037013" y="4975225"/>
            <a:ext cx="1746250" cy="0"/>
          </a:xfrm>
          <a:custGeom>
            <a:avLst/>
            <a:gdLst>
              <a:gd name="T0" fmla="*/ 1746229 w 1746250"/>
              <a:gd name="T1" fmla="*/ 0 w 17462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746250">
                <a:moveTo>
                  <a:pt x="1746229" y="0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C412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213360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229" dirty="0"/>
              <a:t>P</a:t>
            </a:r>
            <a:r>
              <a:rPr sz="2800" spc="-105" dirty="0"/>
              <a:t>A</a:t>
            </a:r>
            <a:r>
              <a:rPr sz="2800" dirty="0"/>
              <a:t>H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/>
              <a:t>B</a:t>
            </a:r>
            <a:r>
              <a:rPr sz="2800" dirty="0"/>
              <a:t>ack</a:t>
            </a:r>
            <a:r>
              <a:rPr sz="2800" spc="5" dirty="0"/>
              <a:t>g</a:t>
            </a:r>
            <a:r>
              <a:rPr sz="2800" spc="-10" dirty="0"/>
              <a:t>r</a:t>
            </a:r>
            <a:r>
              <a:rPr sz="2800" spc="-15" dirty="0"/>
              <a:t>ound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1747" name="object 3"/>
          <p:cNvSpPr txBox="1">
            <a:spLocks noChangeArrowheads="1"/>
          </p:cNvSpPr>
          <p:nvPr/>
        </p:nvSpPr>
        <p:spPr bwMode="auto">
          <a:xfrm>
            <a:off x="993775" y="1292225"/>
            <a:ext cx="78168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60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530225" indent="-2794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Rare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disease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(orphan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designation)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of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the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pulmonary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microvasculature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affecting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15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to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50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people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per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million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inhabitants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in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the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Western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world</a:t>
            </a:r>
            <a:r>
              <a:rPr lang="en-US" sz="2000" baseline="25000">
                <a:latin typeface="Arial" charset="0"/>
              </a:rPr>
              <a:t>1</a:t>
            </a:r>
          </a:p>
          <a:p>
            <a:pPr lvl="1" eaLnBrk="1" hangingPunct="1">
              <a:spcBef>
                <a:spcPts val="1200"/>
              </a:spcBef>
              <a:buSzPct val="40000"/>
              <a:buFont typeface="Wingdings" pitchFamily="2" charset="2"/>
              <a:buChar char=""/>
            </a:pPr>
            <a:r>
              <a:rPr lang="en-US" sz="2000" i="1">
                <a:latin typeface="Arial" charset="0"/>
              </a:rPr>
              <a:t>Affects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all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races</a:t>
            </a:r>
            <a:endParaRPr lang="en-US" sz="2000">
              <a:latin typeface="Arial" charset="0"/>
            </a:endParaRPr>
          </a:p>
          <a:p>
            <a:pPr lvl="1" eaLnBrk="1" hangingPunct="1">
              <a:spcBef>
                <a:spcPts val="1200"/>
              </a:spcBef>
              <a:buSzPct val="40000"/>
              <a:buFont typeface="Wingdings" pitchFamily="2" charset="2"/>
              <a:buChar char=""/>
            </a:pPr>
            <a:r>
              <a:rPr lang="en-US" sz="2000" i="1">
                <a:latin typeface="Arial" charset="0"/>
              </a:rPr>
              <a:t>Affects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all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ages;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however,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most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prevalent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in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4th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and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5th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decades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of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life</a:t>
            </a:r>
            <a:endParaRPr lang="en-US" sz="2000">
              <a:latin typeface="Arial" charset="0"/>
            </a:endParaRPr>
          </a:p>
          <a:p>
            <a:pPr lvl="1" eaLnBrk="1" hangingPunct="1">
              <a:spcBef>
                <a:spcPts val="1200"/>
              </a:spcBef>
              <a:buSzPct val="40000"/>
              <a:buFont typeface="Wingdings" pitchFamily="2" charset="2"/>
              <a:buChar char=""/>
            </a:pPr>
            <a:r>
              <a:rPr lang="en-US" sz="2000" i="1">
                <a:latin typeface="Arial" charset="0"/>
              </a:rPr>
              <a:t>Higher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prevalence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in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females</a:t>
            </a:r>
            <a:endParaRPr lang="en-US" sz="2000">
              <a:latin typeface="Arial" charset="0"/>
            </a:endParaRPr>
          </a:p>
          <a:p>
            <a:pPr eaLnBrk="1" hangingPunct="1">
              <a:spcBef>
                <a:spcPts val="1200"/>
              </a:spcBef>
              <a:buSzPct val="75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Global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burden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of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PAH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may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be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underestimated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because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of:</a:t>
            </a:r>
            <a:r>
              <a:rPr lang="en-US" sz="2000" baseline="25000">
                <a:latin typeface="Arial" charset="0"/>
              </a:rPr>
              <a:t>1,2</a:t>
            </a:r>
          </a:p>
          <a:p>
            <a:pPr lvl="1" eaLnBrk="1" hangingPunct="1">
              <a:spcBef>
                <a:spcPts val="1200"/>
              </a:spcBef>
              <a:buSzPct val="40000"/>
              <a:buFont typeface="Wingdings" pitchFamily="2" charset="2"/>
              <a:buChar char=""/>
            </a:pPr>
            <a:r>
              <a:rPr lang="en-US" sz="2000" i="1">
                <a:latin typeface="Arial" charset="0"/>
              </a:rPr>
              <a:t>Underdiagnosis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(eg,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nondescript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symptoms)</a:t>
            </a:r>
            <a:endParaRPr lang="en-US" sz="2000">
              <a:latin typeface="Arial" charset="0"/>
            </a:endParaRPr>
          </a:p>
          <a:p>
            <a:pPr lvl="1" eaLnBrk="1" hangingPunct="1">
              <a:spcBef>
                <a:spcPts val="1200"/>
              </a:spcBef>
              <a:buSzPct val="40000"/>
              <a:buFont typeface="Wingdings" pitchFamily="2" charset="2"/>
              <a:buChar char=""/>
            </a:pPr>
            <a:r>
              <a:rPr lang="en-US" sz="2000" i="1">
                <a:latin typeface="Arial" charset="0"/>
              </a:rPr>
              <a:t>Misdiagnosis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(eg,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asthma,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left-heart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disease)</a:t>
            </a:r>
            <a:endParaRPr lang="en-US" sz="2000">
              <a:latin typeface="Arial" charset="0"/>
            </a:endParaRPr>
          </a:p>
          <a:p>
            <a:pPr lvl="1" eaLnBrk="1" hangingPunct="1">
              <a:spcBef>
                <a:spcPts val="1200"/>
              </a:spcBef>
              <a:buSzPct val="40000"/>
              <a:buFont typeface="Wingdings" pitchFamily="2" charset="2"/>
              <a:buChar char=""/>
            </a:pPr>
            <a:r>
              <a:rPr lang="en-US" sz="2000" i="1">
                <a:latin typeface="Arial" charset="0"/>
              </a:rPr>
              <a:t>Increasing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risk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factors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(eg,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HIV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infection,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schistosomiasis)</a:t>
            </a:r>
            <a:endParaRPr lang="en-US" sz="2000">
              <a:latin typeface="Arial" charset="0"/>
            </a:endParaRPr>
          </a:p>
        </p:txBody>
      </p:sp>
      <p:sp>
        <p:nvSpPr>
          <p:cNvPr id="31748" name="object 4"/>
          <p:cNvSpPr>
            <a:spLocks/>
          </p:cNvSpPr>
          <p:nvPr/>
        </p:nvSpPr>
        <p:spPr bwMode="auto">
          <a:xfrm>
            <a:off x="1006475" y="6116638"/>
            <a:ext cx="187325" cy="512762"/>
          </a:xfrm>
          <a:custGeom>
            <a:avLst/>
            <a:gdLst>
              <a:gd name="T0" fmla="*/ 0 w 187959"/>
              <a:gd name="T1" fmla="*/ 511808 h 513079"/>
              <a:gd name="T2" fmla="*/ 185440 w 187959"/>
              <a:gd name="T3" fmla="*/ 511808 h 513079"/>
              <a:gd name="T4" fmla="*/ 185440 w 187959"/>
              <a:gd name="T5" fmla="*/ 0 h 513079"/>
              <a:gd name="T6" fmla="*/ 0 w 187959"/>
              <a:gd name="T7" fmla="*/ 0 h 513079"/>
              <a:gd name="T8" fmla="*/ 0 w 187959"/>
              <a:gd name="T9" fmla="*/ 511808 h 513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959" h="513079">
                <a:moveTo>
                  <a:pt x="0" y="513075"/>
                </a:moveTo>
                <a:lnTo>
                  <a:pt x="187964" y="513075"/>
                </a:lnTo>
                <a:lnTo>
                  <a:pt x="187964" y="0"/>
                </a:lnTo>
                <a:lnTo>
                  <a:pt x="0" y="0"/>
                </a:lnTo>
                <a:lnTo>
                  <a:pt x="0" y="5130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1755775" y="6248400"/>
            <a:ext cx="4657725" cy="5461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latin typeface="Arial"/>
                <a:cs typeface="Arial"/>
              </a:rPr>
              <a:t>H</a:t>
            </a:r>
            <a:r>
              <a:rPr sz="1200" spc="-2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V,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hu</a:t>
            </a:r>
            <a:r>
              <a:rPr sz="1200" spc="-20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-20" dirty="0">
                <a:latin typeface="Arial"/>
                <a:cs typeface="Arial"/>
              </a:rPr>
              <a:t>mm</a:t>
            </a:r>
            <a:r>
              <a:rPr sz="1200" spc="-10" dirty="0">
                <a:latin typeface="Arial"/>
                <a:cs typeface="Arial"/>
              </a:rPr>
              <a:t>unode</a:t>
            </a:r>
            <a:r>
              <a:rPr sz="1200" spc="5" dirty="0">
                <a:latin typeface="Arial"/>
                <a:cs typeface="Arial"/>
              </a:rPr>
              <a:t>f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ien</a:t>
            </a:r>
            <a:r>
              <a:rPr sz="1200" dirty="0">
                <a:latin typeface="Arial"/>
                <a:cs typeface="Arial"/>
              </a:rPr>
              <a:t>cy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Arial"/>
                <a:cs typeface="Arial"/>
              </a:rPr>
              <a:t>v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fontAlgn="auto">
              <a:spcBef>
                <a:spcPts val="32"/>
              </a:spcBef>
              <a:spcAft>
                <a:spcPts val="0"/>
              </a:spcAft>
              <a:defRPr/>
            </a:pPr>
            <a:endParaRPr sz="1450"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5" dirty="0">
                <a:latin typeface="Arial"/>
                <a:cs typeface="Arial"/>
              </a:rPr>
              <a:t>.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35" dirty="0">
                <a:latin typeface="Arial"/>
                <a:cs typeface="Arial"/>
              </a:rPr>
              <a:t>m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t.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Arial"/>
                <a:cs typeface="Arial"/>
              </a:rPr>
              <a:t>E</a:t>
            </a:r>
            <a:r>
              <a:rPr sz="1000" i="1" dirty="0">
                <a:latin typeface="Arial"/>
                <a:cs typeface="Arial"/>
              </a:rPr>
              <a:t>ur</a:t>
            </a:r>
            <a:r>
              <a:rPr sz="1000" i="1" spc="15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Arial"/>
                <a:cs typeface="Arial"/>
              </a:rPr>
              <a:t>R</a:t>
            </a:r>
            <a:r>
              <a:rPr sz="1000" i="1" dirty="0">
                <a:latin typeface="Arial"/>
                <a:cs typeface="Arial"/>
              </a:rPr>
              <a:t>esp</a:t>
            </a:r>
            <a:r>
              <a:rPr sz="1000" i="1" spc="-25" dirty="0">
                <a:latin typeface="Arial"/>
                <a:cs typeface="Arial"/>
              </a:rPr>
              <a:t>i</a:t>
            </a:r>
            <a:r>
              <a:rPr sz="1000" i="1" dirty="0">
                <a:latin typeface="Arial"/>
                <a:cs typeface="Arial"/>
              </a:rPr>
              <a:t>r</a:t>
            </a:r>
            <a:r>
              <a:rPr sz="1000" i="1" spc="3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Arial"/>
                <a:cs typeface="Arial"/>
              </a:rPr>
              <a:t>J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2007;30:1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30" dirty="0">
                <a:latin typeface="Arial"/>
                <a:cs typeface="Arial"/>
              </a:rPr>
              <a:t>2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5" dirty="0">
                <a:latin typeface="Arial"/>
                <a:cs typeface="Arial"/>
              </a:rPr>
              <a:t>.</a:t>
            </a:r>
            <a:r>
              <a:rPr sz="1000" b="1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35" dirty="0">
                <a:latin typeface="Arial"/>
                <a:cs typeface="Arial"/>
              </a:rPr>
              <a:t>m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et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Arial"/>
                <a:cs typeface="Arial"/>
              </a:rPr>
              <a:t>C</a:t>
            </a:r>
            <a:r>
              <a:rPr sz="1000" i="1" dirty="0">
                <a:latin typeface="Arial"/>
                <a:cs typeface="Arial"/>
              </a:rPr>
              <a:t>hes</a:t>
            </a:r>
            <a:r>
              <a:rPr sz="1000" i="1" spc="-5" dirty="0">
                <a:latin typeface="Arial"/>
                <a:cs typeface="Arial"/>
              </a:rPr>
              <a:t>t.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2007;132:3</a:t>
            </a:r>
            <a:r>
              <a:rPr sz="1000" spc="-20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5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20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6</a:t>
            </a:r>
            <a:r>
              <a:rPr sz="1000" spc="-25" dirty="0">
                <a:latin typeface="Arial"/>
                <a:cs typeface="Arial"/>
              </a:rPr>
              <a:t>7.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85682" rtlCol="0"/>
          <a:lstStyle/>
          <a:p>
            <a:pPr marL="942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600" spc="-20" dirty="0"/>
              <a:t>W</a:t>
            </a:r>
            <a:r>
              <a:rPr sz="2600" dirty="0"/>
              <a:t>H</a:t>
            </a:r>
            <a:r>
              <a:rPr sz="2600" spc="-25" dirty="0"/>
              <a:t>O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/>
              <a:t>C</a:t>
            </a:r>
            <a:r>
              <a:rPr sz="2600" spc="-15" dirty="0"/>
              <a:t>li</a:t>
            </a:r>
            <a:r>
              <a:rPr sz="2600" spc="-30" dirty="0"/>
              <a:t>n</a:t>
            </a:r>
            <a:r>
              <a:rPr sz="2600" spc="-15" dirty="0"/>
              <a:t>i</a:t>
            </a:r>
            <a:r>
              <a:rPr sz="2600" spc="-10" dirty="0"/>
              <a:t>ca</a:t>
            </a:r>
            <a:r>
              <a:rPr sz="2600" dirty="0"/>
              <a:t>l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dirty="0"/>
              <a:t>C</a:t>
            </a:r>
            <a:r>
              <a:rPr sz="2600" spc="-15" dirty="0"/>
              <a:t>l</a:t>
            </a:r>
            <a:r>
              <a:rPr sz="2600" spc="-10" dirty="0"/>
              <a:t>ass</a:t>
            </a:r>
            <a:r>
              <a:rPr sz="2600" spc="-5" dirty="0"/>
              <a:t>i</a:t>
            </a:r>
            <a:r>
              <a:rPr sz="2600" spc="-20" dirty="0"/>
              <a:t>f</a:t>
            </a:r>
            <a:r>
              <a:rPr sz="2600" spc="-15" dirty="0"/>
              <a:t>i</a:t>
            </a:r>
            <a:r>
              <a:rPr sz="2600" spc="-10" dirty="0"/>
              <a:t>cat</a:t>
            </a:r>
            <a:r>
              <a:rPr sz="2600" spc="-5" dirty="0"/>
              <a:t>i</a:t>
            </a:r>
            <a:r>
              <a:rPr sz="2600" spc="-30" dirty="0"/>
              <a:t>o</a:t>
            </a:r>
            <a:r>
              <a:rPr sz="2600" spc="-20" dirty="0"/>
              <a:t>n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-30" dirty="0"/>
              <a:t>o</a:t>
            </a:r>
            <a:r>
              <a:rPr sz="2600" dirty="0"/>
              <a:t>f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5" dirty="0"/>
              <a:t>P</a:t>
            </a:r>
            <a:r>
              <a:rPr sz="2600" dirty="0"/>
              <a:t>H: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/>
              <a:t>D</a:t>
            </a:r>
            <a:r>
              <a:rPr sz="2600" spc="-30" dirty="0"/>
              <a:t>an</a:t>
            </a:r>
            <a:r>
              <a:rPr sz="2600" dirty="0"/>
              <a:t>a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15" dirty="0"/>
              <a:t>P</a:t>
            </a:r>
            <a:r>
              <a:rPr sz="2600" spc="-30" dirty="0"/>
              <a:t>o</a:t>
            </a:r>
            <a:r>
              <a:rPr sz="2600" spc="-15" dirty="0"/>
              <a:t>i</a:t>
            </a:r>
            <a:r>
              <a:rPr sz="2600" spc="-30" dirty="0"/>
              <a:t>n</a:t>
            </a:r>
            <a:r>
              <a:rPr sz="2600" dirty="0"/>
              <a:t>t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10" dirty="0"/>
              <a:t>2008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2771" name="object 3"/>
          <p:cNvSpPr txBox="1">
            <a:spLocks noChangeArrowheads="1"/>
          </p:cNvSpPr>
          <p:nvPr/>
        </p:nvSpPr>
        <p:spPr bwMode="auto">
          <a:xfrm>
            <a:off x="1831975" y="6072188"/>
            <a:ext cx="666591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latin typeface="Arial" charset="0"/>
              </a:rPr>
              <a:t>ALK-1,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activin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receptor-like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kinase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1;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BMPR2,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bone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morphogenetic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receptor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type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2;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HHT,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hereditary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hemorrhagic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telangiectasia;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HIV,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human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immunodeficiency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virus;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PH,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pulmonary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hypertension;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WHO,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World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Health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Organization.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aseline="28000">
                <a:latin typeface="Arial" charset="0"/>
              </a:rPr>
              <a:t>a</a:t>
            </a:r>
            <a:r>
              <a:rPr lang="en-US" sz="900" baseline="28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00">
                <a:latin typeface="Arial" charset="0"/>
              </a:rPr>
              <a:t>Myeloproliferative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disorders,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splenectomy.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aseline="28000">
                <a:latin typeface="Arial" charset="0"/>
              </a:rPr>
              <a:t>b</a:t>
            </a:r>
            <a:r>
              <a:rPr lang="en-US" sz="900" baseline="28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00">
                <a:latin typeface="Arial" charset="0"/>
              </a:rPr>
              <a:t>Sarcoidosis,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pulmonary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Langerhans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cell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histiocytosis.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aseline="28000">
                <a:latin typeface="Arial" charset="0"/>
              </a:rPr>
              <a:t>c</a:t>
            </a:r>
            <a:r>
              <a:rPr lang="en-US" sz="900" baseline="28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Glycogen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storage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disease,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Gaucher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disease,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thyroid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disorders.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aseline="28000">
                <a:latin typeface="Arial" charset="0"/>
              </a:rPr>
              <a:t>d</a:t>
            </a:r>
            <a:r>
              <a:rPr lang="en-US" sz="900" baseline="28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00">
                <a:latin typeface="Arial" charset="0"/>
              </a:rPr>
              <a:t>Tumoral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obstruction,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fibrosing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mediastinitis,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chronic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renal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failure.</a:t>
            </a:r>
          </a:p>
          <a:p>
            <a:pPr eaLnBrk="1" hangingPunct="1">
              <a:spcBef>
                <a:spcPts val="538"/>
              </a:spcBef>
            </a:pPr>
            <a:r>
              <a:rPr lang="en-US" sz="900">
                <a:latin typeface="Arial" charset="0"/>
              </a:rPr>
              <a:t>Simonneau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et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al.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1">
                <a:latin typeface="Arial" charset="0"/>
              </a:rPr>
              <a:t>J</a:t>
            </a:r>
            <a:r>
              <a:rPr lang="en-US" sz="9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1">
                <a:latin typeface="Arial" charset="0"/>
              </a:rPr>
              <a:t>Am</a:t>
            </a:r>
            <a:r>
              <a:rPr lang="en-US" sz="9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1">
                <a:latin typeface="Arial" charset="0"/>
              </a:rPr>
              <a:t>Coll</a:t>
            </a:r>
            <a:r>
              <a:rPr lang="en-US" sz="9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1">
                <a:latin typeface="Arial" charset="0"/>
              </a:rPr>
              <a:t>Cardiol</a:t>
            </a:r>
            <a:r>
              <a:rPr lang="en-US" sz="900">
                <a:latin typeface="Arial" charset="0"/>
              </a:rPr>
              <a:t>.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2009;54(1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suppl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S):S43-S54.</a:t>
            </a:r>
          </a:p>
        </p:txBody>
      </p:sp>
      <p:sp>
        <p:nvSpPr>
          <p:cNvPr id="32772" name="object 4"/>
          <p:cNvSpPr>
            <a:spLocks/>
          </p:cNvSpPr>
          <p:nvPr/>
        </p:nvSpPr>
        <p:spPr bwMode="auto">
          <a:xfrm>
            <a:off x="493713" y="1592263"/>
            <a:ext cx="3860800" cy="304800"/>
          </a:xfrm>
          <a:custGeom>
            <a:avLst/>
            <a:gdLst>
              <a:gd name="T0" fmla="*/ 0 w 3860800"/>
              <a:gd name="T1" fmla="*/ 304799 h 304800"/>
              <a:gd name="T2" fmla="*/ 3860779 w 3860800"/>
              <a:gd name="T3" fmla="*/ 304799 h 304800"/>
              <a:gd name="T4" fmla="*/ 3860779 w 3860800"/>
              <a:gd name="T5" fmla="*/ 0 h 304800"/>
              <a:gd name="T6" fmla="*/ 0 w 3860800"/>
              <a:gd name="T7" fmla="*/ 0 h 304800"/>
              <a:gd name="T8" fmla="*/ 0 w 3860800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60800" h="304800">
                <a:moveTo>
                  <a:pt x="0" y="304799"/>
                </a:moveTo>
                <a:lnTo>
                  <a:pt x="3860779" y="304799"/>
                </a:lnTo>
                <a:lnTo>
                  <a:pt x="386077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3" name="object 5"/>
          <p:cNvSpPr>
            <a:spLocks/>
          </p:cNvSpPr>
          <p:nvPr/>
        </p:nvSpPr>
        <p:spPr bwMode="auto">
          <a:xfrm>
            <a:off x="479425" y="1897063"/>
            <a:ext cx="3889375" cy="0"/>
          </a:xfrm>
          <a:custGeom>
            <a:avLst/>
            <a:gdLst>
              <a:gd name="T0" fmla="*/ 0 w 3889375"/>
              <a:gd name="T1" fmla="*/ 3889360 w 38893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89375">
                <a:moveTo>
                  <a:pt x="0" y="0"/>
                </a:moveTo>
                <a:lnTo>
                  <a:pt x="3889360" y="0"/>
                </a:lnTo>
              </a:path>
            </a:pathLst>
          </a:custGeom>
          <a:noFill/>
          <a:ln w="28574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4" name="object 6"/>
          <p:cNvSpPr>
            <a:spLocks/>
          </p:cNvSpPr>
          <p:nvPr/>
        </p:nvSpPr>
        <p:spPr bwMode="auto">
          <a:xfrm>
            <a:off x="493713" y="1577975"/>
            <a:ext cx="0" cy="3848100"/>
          </a:xfrm>
          <a:custGeom>
            <a:avLst/>
            <a:gdLst>
              <a:gd name="T0" fmla="*/ 0 h 3848100"/>
              <a:gd name="T1" fmla="*/ 3848090 h 384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48100">
                <a:moveTo>
                  <a:pt x="0" y="0"/>
                </a:moveTo>
                <a:lnTo>
                  <a:pt x="0" y="3848090"/>
                </a:lnTo>
              </a:path>
            </a:pathLst>
          </a:custGeom>
          <a:noFill/>
          <a:ln w="28574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5" name="object 7"/>
          <p:cNvSpPr>
            <a:spLocks/>
          </p:cNvSpPr>
          <p:nvPr/>
        </p:nvSpPr>
        <p:spPr bwMode="auto">
          <a:xfrm>
            <a:off x="4354513" y="1577975"/>
            <a:ext cx="0" cy="3848100"/>
          </a:xfrm>
          <a:custGeom>
            <a:avLst/>
            <a:gdLst>
              <a:gd name="T0" fmla="*/ 0 h 3848100"/>
              <a:gd name="T1" fmla="*/ 3848090 h 38481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48100">
                <a:moveTo>
                  <a:pt x="0" y="0"/>
                </a:moveTo>
                <a:lnTo>
                  <a:pt x="0" y="3848090"/>
                </a:lnTo>
              </a:path>
            </a:pathLst>
          </a:custGeom>
          <a:noFill/>
          <a:ln w="28574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6" name="object 8"/>
          <p:cNvSpPr>
            <a:spLocks/>
          </p:cNvSpPr>
          <p:nvPr/>
        </p:nvSpPr>
        <p:spPr bwMode="auto">
          <a:xfrm>
            <a:off x="479425" y="1592263"/>
            <a:ext cx="3889375" cy="0"/>
          </a:xfrm>
          <a:custGeom>
            <a:avLst/>
            <a:gdLst>
              <a:gd name="T0" fmla="*/ 0 w 3889375"/>
              <a:gd name="T1" fmla="*/ 3889360 w 38893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89375">
                <a:moveTo>
                  <a:pt x="0" y="0"/>
                </a:moveTo>
                <a:lnTo>
                  <a:pt x="3889360" y="0"/>
                </a:lnTo>
              </a:path>
            </a:pathLst>
          </a:custGeom>
          <a:noFill/>
          <a:ln w="28574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7" name="object 9"/>
          <p:cNvSpPr>
            <a:spLocks/>
          </p:cNvSpPr>
          <p:nvPr/>
        </p:nvSpPr>
        <p:spPr bwMode="auto">
          <a:xfrm>
            <a:off x="479425" y="5411788"/>
            <a:ext cx="3889375" cy="0"/>
          </a:xfrm>
          <a:custGeom>
            <a:avLst/>
            <a:gdLst>
              <a:gd name="T0" fmla="*/ 0 w 3889375"/>
              <a:gd name="T1" fmla="*/ 3889360 w 38893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889375">
                <a:moveTo>
                  <a:pt x="0" y="0"/>
                </a:moveTo>
                <a:lnTo>
                  <a:pt x="3889360" y="0"/>
                </a:lnTo>
              </a:path>
            </a:pathLst>
          </a:custGeom>
          <a:noFill/>
          <a:ln w="28574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8" name="object 10"/>
          <p:cNvSpPr txBox="1">
            <a:spLocks noChangeArrowheads="1"/>
          </p:cNvSpPr>
          <p:nvPr/>
        </p:nvSpPr>
        <p:spPr bwMode="auto">
          <a:xfrm>
            <a:off x="609600" y="1897063"/>
            <a:ext cx="36290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FFFF"/>
                </a:solidFill>
                <a:latin typeface="Arial" charset="0"/>
              </a:rPr>
              <a:t>Group 1―PAH</a:t>
            </a:r>
            <a:endParaRPr lang="en-US" sz="1200">
              <a:latin typeface="Arial" charset="0"/>
            </a:endParaRPr>
          </a:p>
          <a:p>
            <a:pPr eaLnBrk="1" hangingPunct="1">
              <a:lnSpc>
                <a:spcPct val="124000"/>
              </a:lnSpc>
              <a:spcBef>
                <a:spcPts val="363"/>
              </a:spcBef>
            </a:pPr>
            <a:r>
              <a:rPr lang="en-US" sz="1200">
                <a:latin typeface="Arial" charset="0"/>
              </a:rPr>
              <a:t>Idiopathic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PAH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Heritable</a:t>
            </a:r>
          </a:p>
          <a:p>
            <a:pPr eaLnBrk="1" hangingPunct="1">
              <a:spcBef>
                <a:spcPts val="225"/>
              </a:spcBef>
            </a:pPr>
            <a:r>
              <a:rPr lang="en-US" sz="1200">
                <a:latin typeface="Arial" charset="0"/>
              </a:rPr>
              <a:t>BMPR2</a:t>
            </a:r>
          </a:p>
          <a:p>
            <a:pPr eaLnBrk="1" hangingPunct="1">
              <a:lnSpc>
                <a:spcPct val="111000"/>
              </a:lnSpc>
              <a:spcBef>
                <a:spcPts val="13"/>
              </a:spcBef>
            </a:pPr>
            <a:r>
              <a:rPr lang="en-US" sz="1200">
                <a:latin typeface="Arial" charset="0"/>
              </a:rPr>
              <a:t>ALK-1,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endoglin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(with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or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without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HHT)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Unknown</a:t>
            </a:r>
          </a:p>
          <a:p>
            <a:pPr eaLnBrk="1" hangingPunct="1">
              <a:lnSpc>
                <a:spcPts val="1825"/>
              </a:lnSpc>
              <a:spcBef>
                <a:spcPts val="38"/>
              </a:spcBef>
            </a:pPr>
            <a:r>
              <a:rPr lang="en-US" sz="1200">
                <a:latin typeface="Arial" charset="0"/>
              </a:rPr>
              <a:t>Drug-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and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toxin-induced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PAH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associated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with:</a:t>
            </a:r>
          </a:p>
          <a:p>
            <a:pPr eaLnBrk="1" hangingPunct="1">
              <a:lnSpc>
                <a:spcPct val="111000"/>
              </a:lnSpc>
              <a:spcBef>
                <a:spcPts val="25"/>
              </a:spcBef>
            </a:pPr>
            <a:r>
              <a:rPr lang="en-US" sz="1200">
                <a:latin typeface="Arial" charset="0"/>
              </a:rPr>
              <a:t>Connective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tissue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diseases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HIV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infection</a:t>
            </a:r>
          </a:p>
          <a:p>
            <a:pPr eaLnBrk="1" hangingPunct="1">
              <a:spcBef>
                <a:spcPts val="225"/>
              </a:spcBef>
            </a:pPr>
            <a:r>
              <a:rPr lang="en-US" sz="1200">
                <a:latin typeface="Arial" charset="0"/>
              </a:rPr>
              <a:t>Portal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hypertension</a:t>
            </a:r>
          </a:p>
          <a:p>
            <a:pPr eaLnBrk="1" hangingPunct="1">
              <a:lnSpc>
                <a:spcPct val="117000"/>
              </a:lnSpc>
              <a:spcBef>
                <a:spcPts val="38"/>
              </a:spcBef>
            </a:pPr>
            <a:r>
              <a:rPr lang="en-US" sz="1200">
                <a:latin typeface="Arial" charset="0"/>
              </a:rPr>
              <a:t>Congenital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systemic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to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shunts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Schistosomiasis</a:t>
            </a:r>
          </a:p>
          <a:p>
            <a:pPr eaLnBrk="1" hangingPunct="1">
              <a:spcBef>
                <a:spcPts val="500"/>
              </a:spcBef>
            </a:pPr>
            <a:r>
              <a:rPr lang="en-US" sz="1200">
                <a:latin typeface="Arial" charset="0"/>
              </a:rPr>
              <a:t>Chronic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hemolytic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anemia</a:t>
            </a:r>
          </a:p>
          <a:p>
            <a:pPr eaLnBrk="1" hangingPunct="1">
              <a:spcBef>
                <a:spcPts val="600"/>
              </a:spcBef>
            </a:pPr>
            <a:r>
              <a:rPr lang="en-US" sz="1200">
                <a:latin typeface="Arial" charset="0"/>
              </a:rPr>
              <a:t>Persistent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hypertension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of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newborn</a:t>
            </a:r>
          </a:p>
          <a:p>
            <a:pPr eaLnBrk="1" hangingPunct="1">
              <a:spcBef>
                <a:spcPts val="375"/>
              </a:spcBef>
            </a:pP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veno-occlusive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disease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or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capillary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hemangiomatosis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697413" y="1589088"/>
          <a:ext cx="4038600" cy="3695701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93675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 2―PH owing to left heart disease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1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Systolic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dysfunction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Diastolic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dysfunction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Valvular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disease</a:t>
                      </a: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 3―PH owing to lung diseases or hypoxia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1449387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obstructive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pulmonary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disease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Interstitial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lung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disease</a:t>
                      </a:r>
                    </a:p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pulmonary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diseases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mixed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restrictive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obstructive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pattern</a:t>
                      </a:r>
                    </a:p>
                    <a:p>
                      <a:pPr marL="762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Sleep-disordered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breathing</a:t>
                      </a:r>
                    </a:p>
                    <a:p>
                      <a:pPr marL="76200" marR="0" lvl="0" indent="0" algn="just" defTabSz="914400" rtl="0" eaLnBrk="1" fontAlgn="base" latinLnBrk="0" hangingPunct="1">
                        <a:lnSpc>
                          <a:spcPct val="109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Alveolar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hypoventilation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disorder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exposure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altitude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Developmental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abnormalities</a:t>
                      </a: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6829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 4―Chronic thromboembolic PH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6829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54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 5―PH with unclear multifactorial mechanisms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54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Hematologic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disorders</a:t>
                      </a:r>
                      <a:r>
                        <a:rPr kumimoji="0" lang="en-US" sz="1100" b="0" i="0" u="none" strike="noStrike" cap="none" normalizeH="0" baseline="2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2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Systemic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disorders</a:t>
                      </a:r>
                      <a:r>
                        <a:rPr kumimoji="0" lang="en-US" sz="1100" b="0" i="0" u="none" strike="noStrike" cap="none" normalizeH="0" baseline="2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r>
                        <a:rPr kumimoji="0" lang="en-US" sz="1100" b="0" i="0" u="none" strike="noStrike" cap="none" normalizeH="0" baseline="2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Metabolic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disorders</a:t>
                      </a:r>
                      <a:r>
                        <a:rPr kumimoji="0" lang="en-US" sz="1100" b="0" i="0" u="none" strike="noStrike" cap="none" normalizeH="0" baseline="2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1100" b="0" i="0" u="none" strike="noStrike" cap="none" normalizeH="0" baseline="2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Others</a:t>
                      </a:r>
                      <a:r>
                        <a:rPr kumimoji="0" lang="en-US" sz="1100" b="0" i="0" u="none" strike="noStrike" cap="none" normalizeH="0" baseline="2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L="0" marR="0" marT="0" marB="0" horzOverflow="overflow">
                    <a:lnL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4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92516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5" dirty="0"/>
              <a:t>D</a:t>
            </a:r>
            <a:r>
              <a:rPr spc="-20" dirty="0"/>
              <a:t>i</a:t>
            </a:r>
            <a:r>
              <a:rPr spc="-5" dirty="0"/>
              <a:t>a</a:t>
            </a:r>
            <a:r>
              <a:rPr spc="-15" dirty="0"/>
              <a:t>g</a:t>
            </a:r>
            <a:r>
              <a:rPr spc="-20" dirty="0"/>
              <a:t>no</a:t>
            </a:r>
            <a:r>
              <a:rPr spc="-5" dirty="0"/>
              <a:t>s</a:t>
            </a:r>
            <a:r>
              <a:rPr spc="-10" dirty="0"/>
              <a:t>t</a:t>
            </a:r>
            <a:r>
              <a:rPr spc="-20" dirty="0"/>
              <a:t>i</a:t>
            </a:r>
            <a:r>
              <a:rPr dirty="0"/>
              <a:t>c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5" dirty="0"/>
              <a:t>S</a:t>
            </a:r>
            <a:r>
              <a:rPr spc="-10" dirty="0"/>
              <a:t>t</a:t>
            </a:r>
            <a:r>
              <a:rPr spc="-20" dirty="0"/>
              <a:t>udi</a:t>
            </a:r>
            <a:r>
              <a:rPr spc="-5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775" y="1309688"/>
            <a:ext cx="5102225" cy="22113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6379" indent="-233679" fontAlgn="auto">
              <a:spcBef>
                <a:spcPts val="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4400" b="1" spc="-30" dirty="0">
                <a:latin typeface="Arial"/>
                <a:cs typeface="Arial"/>
              </a:rPr>
              <a:t>E</a:t>
            </a:r>
            <a:r>
              <a:rPr sz="4400" b="1" spc="-15" dirty="0">
                <a:latin typeface="Arial"/>
                <a:cs typeface="Arial"/>
              </a:rPr>
              <a:t>c</a:t>
            </a:r>
            <a:r>
              <a:rPr sz="4400" b="1" dirty="0">
                <a:latin typeface="Arial"/>
                <a:cs typeface="Arial"/>
              </a:rPr>
              <a:t>ho</a:t>
            </a:r>
          </a:p>
          <a:p>
            <a:pPr marL="246379" indent="-233679" fontAlgn="auto">
              <a:spcBef>
                <a:spcPts val="68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4400" b="1" spc="5" dirty="0">
                <a:latin typeface="Arial"/>
                <a:cs typeface="Arial"/>
              </a:rPr>
              <a:t>M</a:t>
            </a:r>
            <a:r>
              <a:rPr sz="4400" b="1" spc="-5" dirty="0">
                <a:latin typeface="Arial"/>
                <a:cs typeface="Arial"/>
              </a:rPr>
              <a:t>RI</a:t>
            </a:r>
            <a:endParaRPr sz="4400" b="1" dirty="0">
              <a:latin typeface="Arial"/>
              <a:cs typeface="Arial"/>
            </a:endParaRPr>
          </a:p>
          <a:p>
            <a:pPr marL="246379" indent="-233679" fontAlgn="auto">
              <a:spcBef>
                <a:spcPts val="66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4400" b="1" spc="-5" dirty="0">
                <a:latin typeface="Arial"/>
                <a:cs typeface="Arial"/>
              </a:rPr>
              <a:t>Ri</a:t>
            </a:r>
            <a:r>
              <a:rPr sz="4400" b="1" dirty="0">
                <a:latin typeface="Arial"/>
                <a:cs typeface="Arial"/>
              </a:rPr>
              <a:t>ght</a:t>
            </a:r>
            <a:r>
              <a:rPr sz="4400" b="1" spc="60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Arial"/>
                <a:cs typeface="Arial"/>
              </a:rPr>
              <a:t>H</a:t>
            </a:r>
            <a:r>
              <a:rPr sz="4400" b="1" dirty="0">
                <a:latin typeface="Arial"/>
                <a:cs typeface="Arial"/>
              </a:rPr>
              <a:t>ea</a:t>
            </a:r>
            <a:r>
              <a:rPr sz="4400" b="1" spc="5" dirty="0">
                <a:latin typeface="Arial"/>
                <a:cs typeface="Arial"/>
              </a:rPr>
              <a:t>r</a:t>
            </a:r>
            <a:r>
              <a:rPr sz="4400" b="1" spc="-10" dirty="0">
                <a:latin typeface="Arial"/>
                <a:cs typeface="Arial"/>
              </a:rPr>
              <a:t>t</a:t>
            </a:r>
            <a:r>
              <a:rPr sz="4400" b="1" spc="85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Arial"/>
                <a:cs typeface="Arial"/>
              </a:rPr>
              <a:t>C</a:t>
            </a:r>
            <a:r>
              <a:rPr sz="4400" b="1" spc="-15" dirty="0">
                <a:latin typeface="Arial"/>
                <a:cs typeface="Arial"/>
              </a:rPr>
              <a:t>at</a:t>
            </a:r>
            <a:r>
              <a:rPr sz="4400" b="1" dirty="0">
                <a:latin typeface="Arial"/>
                <a:cs typeface="Arial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5" y="6750050"/>
            <a:ext cx="7826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213360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5" dirty="0"/>
              <a:t>K</a:t>
            </a:r>
            <a:r>
              <a:rPr sz="2800" dirty="0"/>
              <a:t>ey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/>
              <a:t>R</a:t>
            </a:r>
            <a:r>
              <a:rPr sz="2800" spc="-15" dirty="0"/>
              <a:t>ole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/>
              <a:t>o</a:t>
            </a:r>
            <a:r>
              <a:rPr sz="2800" dirty="0"/>
              <a:t>f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30" dirty="0"/>
              <a:t>E</a:t>
            </a:r>
            <a:r>
              <a:rPr sz="2800" dirty="0"/>
              <a:t>c</a:t>
            </a:r>
            <a:r>
              <a:rPr sz="2800" spc="-15" dirty="0"/>
              <a:t>ho</a:t>
            </a:r>
            <a:r>
              <a:rPr sz="2800" spc="-20" dirty="0"/>
              <a:t>c</a:t>
            </a:r>
            <a:r>
              <a:rPr sz="2800" dirty="0"/>
              <a:t>a</a:t>
            </a:r>
            <a:r>
              <a:rPr sz="2800" spc="-10" dirty="0"/>
              <a:t>r</a:t>
            </a:r>
            <a:r>
              <a:rPr sz="2800" spc="-15" dirty="0"/>
              <a:t>d</a:t>
            </a:r>
            <a:r>
              <a:rPr sz="2800" spc="-10" dirty="0"/>
              <a:t>i</a:t>
            </a:r>
            <a:r>
              <a:rPr sz="2800" spc="-15" dirty="0"/>
              <a:t>og</a:t>
            </a:r>
            <a:r>
              <a:rPr sz="2800" spc="-25" dirty="0"/>
              <a:t>r</a:t>
            </a:r>
            <a:r>
              <a:rPr sz="2800" dirty="0"/>
              <a:t>a</a:t>
            </a:r>
            <a:r>
              <a:rPr sz="2800" spc="-15" dirty="0"/>
              <a:t>phy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4820" name="object 4"/>
          <p:cNvSpPr txBox="1">
            <a:spLocks noChangeArrowheads="1"/>
          </p:cNvSpPr>
          <p:nvPr/>
        </p:nvSpPr>
        <p:spPr bwMode="auto">
          <a:xfrm>
            <a:off x="307975" y="1682750"/>
            <a:ext cx="37401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60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032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Char char=""/>
            </a:pPr>
            <a:r>
              <a:rPr lang="en-US" sz="2400">
                <a:latin typeface="Arial" charset="0"/>
              </a:rPr>
              <a:t>Screening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tool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for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PAH</a:t>
            </a:r>
          </a:p>
          <a:p>
            <a:pPr lvl="1" eaLnBrk="1" hangingPunct="1">
              <a:spcBef>
                <a:spcPts val="1075"/>
              </a:spcBef>
              <a:buSzPct val="85000"/>
              <a:buFont typeface="Arial" charset="0"/>
              <a:buChar char="–"/>
            </a:pPr>
            <a:r>
              <a:rPr lang="en-US" sz="2000" i="1">
                <a:latin typeface="Arial" charset="0"/>
              </a:rPr>
              <a:t>In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conjunction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with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symptoms,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chest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x-ray,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ECG,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heart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sounds,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etc</a:t>
            </a:r>
            <a:endParaRPr lang="en-US" sz="2000">
              <a:latin typeface="Arial" charset="0"/>
            </a:endParaRPr>
          </a:p>
          <a:p>
            <a:pPr lvl="1" eaLnBrk="1" hangingPunct="1">
              <a:spcBef>
                <a:spcPts val="1075"/>
              </a:spcBef>
              <a:buSzPct val="85000"/>
              <a:buFont typeface="Arial" charset="0"/>
              <a:buChar char="–"/>
            </a:pPr>
            <a:r>
              <a:rPr lang="en-US" sz="2000" i="1">
                <a:latin typeface="Arial" charset="0"/>
              </a:rPr>
              <a:t>Exclude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secondary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causes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of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PH</a:t>
            </a:r>
            <a:endParaRPr lang="en-US" sz="2000">
              <a:latin typeface="Arial" charset="0"/>
            </a:endParaRPr>
          </a:p>
          <a:p>
            <a:pPr lvl="1" eaLnBrk="1" hangingPunct="1">
              <a:spcBef>
                <a:spcPts val="1075"/>
              </a:spcBef>
              <a:buSzPct val="85000"/>
              <a:buFont typeface="Arial" charset="0"/>
              <a:buChar char="–"/>
            </a:pPr>
            <a:r>
              <a:rPr lang="en-US" sz="2000" i="1">
                <a:latin typeface="Arial" charset="0"/>
              </a:rPr>
              <a:t>Detect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preclinical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disease</a:t>
            </a:r>
            <a:endParaRPr lang="en-US" sz="2000">
              <a:latin typeface="Arial" charset="0"/>
            </a:endParaRPr>
          </a:p>
          <a:p>
            <a:pPr eaLnBrk="1" hangingPunct="1">
              <a:spcBef>
                <a:spcPts val="1125"/>
              </a:spcBef>
              <a:buSzPct val="75000"/>
              <a:buFont typeface="Wingdings" pitchFamily="2" charset="2"/>
              <a:buChar char=""/>
            </a:pPr>
            <a:r>
              <a:rPr lang="en-US" sz="2200">
                <a:latin typeface="Arial" charset="0"/>
              </a:rPr>
              <a:t>Predicts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Arial" charset="0"/>
              </a:rPr>
              <a:t>prognosis</a:t>
            </a:r>
          </a:p>
          <a:p>
            <a:pPr eaLnBrk="1" hangingPunct="1">
              <a:spcBef>
                <a:spcPts val="1138"/>
              </a:spcBef>
              <a:buSzPct val="75000"/>
              <a:buFont typeface="Wingdings" pitchFamily="2" charset="2"/>
              <a:buChar char=""/>
            </a:pPr>
            <a:r>
              <a:rPr lang="en-US" sz="2200">
                <a:latin typeface="Arial" charset="0"/>
              </a:rPr>
              <a:t>Monitors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Arial" charset="0"/>
              </a:rPr>
              <a:t>efficacy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Arial" charset="0"/>
              </a:rPr>
              <a:t>of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Arial" charset="0"/>
              </a:rPr>
              <a:t>therapy</a:t>
            </a:r>
          </a:p>
        </p:txBody>
      </p:sp>
      <p:sp>
        <p:nvSpPr>
          <p:cNvPr id="34821" name="object 5"/>
          <p:cNvSpPr>
            <a:spLocks/>
          </p:cNvSpPr>
          <p:nvPr/>
        </p:nvSpPr>
        <p:spPr bwMode="auto">
          <a:xfrm>
            <a:off x="320675" y="5654675"/>
            <a:ext cx="103188" cy="438150"/>
          </a:xfrm>
          <a:custGeom>
            <a:avLst/>
            <a:gdLst>
              <a:gd name="T0" fmla="*/ 0 w 104140"/>
              <a:gd name="T1" fmla="*/ 434366 h 439420"/>
              <a:gd name="T2" fmla="*/ 100388 w 104140"/>
              <a:gd name="T3" fmla="*/ 434366 h 439420"/>
              <a:gd name="T4" fmla="*/ 100388 w 104140"/>
              <a:gd name="T5" fmla="*/ 0 h 439420"/>
              <a:gd name="T6" fmla="*/ 0 w 104140"/>
              <a:gd name="T7" fmla="*/ 0 h 439420"/>
              <a:gd name="T8" fmla="*/ 0 w 104140"/>
              <a:gd name="T9" fmla="*/ 434366 h 439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140" h="439420">
                <a:moveTo>
                  <a:pt x="0" y="439424"/>
                </a:moveTo>
                <a:lnTo>
                  <a:pt x="104144" y="439424"/>
                </a:lnTo>
                <a:lnTo>
                  <a:pt x="104144" y="0"/>
                </a:lnTo>
                <a:lnTo>
                  <a:pt x="0" y="0"/>
                </a:lnTo>
                <a:lnTo>
                  <a:pt x="0" y="439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2" name="object 6"/>
          <p:cNvSpPr>
            <a:spLocks noChangeArrowheads="1"/>
          </p:cNvSpPr>
          <p:nvPr/>
        </p:nvSpPr>
        <p:spPr bwMode="auto">
          <a:xfrm>
            <a:off x="4114800" y="1981200"/>
            <a:ext cx="4800600" cy="2720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3" name="object 7"/>
          <p:cNvSpPr txBox="1">
            <a:spLocks noChangeArrowheads="1"/>
          </p:cNvSpPr>
          <p:nvPr/>
        </p:nvSpPr>
        <p:spPr bwMode="auto">
          <a:xfrm>
            <a:off x="1755775" y="6065838"/>
            <a:ext cx="72596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ABG,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arterial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blood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gas;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ANA,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antinuclear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antibody;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cath,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catheterization;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CHD,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congenital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heart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disease;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CPET,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cardiopulmonary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exercise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testing;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CT,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computed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tomographic;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CTD,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connective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tissue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disease;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CXR,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chest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x-ray;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ECG,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electrocardiogram;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Echo,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echocardiogram;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RAE,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right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atrial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enlargement;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RV,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right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ventricle;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RVE,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right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ventricle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enlargement;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RVSP,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right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ventricular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systolic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pressure;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TEE,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transesophageal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echocardiography;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VHD,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valvular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heart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disease.</a:t>
            </a:r>
          </a:p>
          <a:p>
            <a:pPr eaLnBrk="1" hangingPunct="1">
              <a:spcBef>
                <a:spcPts val="200"/>
              </a:spcBef>
            </a:pPr>
            <a:r>
              <a:rPr lang="en-US" sz="800" b="1">
                <a:latin typeface="Arial" charset="0"/>
              </a:rPr>
              <a:t>1.</a:t>
            </a:r>
            <a:r>
              <a:rPr lang="en-US" sz="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>
                <a:latin typeface="Arial" charset="0"/>
              </a:rPr>
              <a:t>McLaughlin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>
                <a:latin typeface="Arial" charset="0"/>
              </a:rPr>
              <a:t>et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>
                <a:latin typeface="Arial" charset="0"/>
              </a:rPr>
              <a:t>al.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i="1">
                <a:latin typeface="Arial" charset="0"/>
              </a:rPr>
              <a:t>Circulation</a:t>
            </a:r>
            <a:r>
              <a:rPr lang="en-US" sz="800">
                <a:latin typeface="Arial" charset="0"/>
              </a:rPr>
              <a:t>.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>
                <a:latin typeface="Arial" charset="0"/>
              </a:rPr>
              <a:t>2009;119:2250-2294.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>
                <a:latin typeface="Arial" charset="0"/>
              </a:rPr>
              <a:t>2.</a:t>
            </a:r>
            <a:r>
              <a:rPr lang="en-US" sz="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>
                <a:latin typeface="Arial" charset="0"/>
              </a:rPr>
              <a:t>Bossone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>
                <a:latin typeface="Arial" charset="0"/>
              </a:rPr>
              <a:t>et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>
                <a:latin typeface="Arial" charset="0"/>
              </a:rPr>
              <a:t>al.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i="1">
                <a:latin typeface="Arial" charset="0"/>
              </a:rPr>
              <a:t>Chest</a:t>
            </a:r>
            <a:r>
              <a:rPr lang="en-US" sz="800">
                <a:latin typeface="Arial" charset="0"/>
              </a:rPr>
              <a:t>.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>
                <a:latin typeface="Arial" charset="0"/>
              </a:rPr>
              <a:t>2005;127:1836-1843.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>
                <a:latin typeface="Arial" charset="0"/>
              </a:rPr>
              <a:t>3.</a:t>
            </a:r>
            <a:r>
              <a:rPr lang="en-US" sz="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>
                <a:latin typeface="Arial" charset="0"/>
              </a:rPr>
              <a:t>Argiento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>
                <a:latin typeface="Arial" charset="0"/>
              </a:rPr>
              <a:t>et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>
                <a:latin typeface="Arial" charset="0"/>
              </a:rPr>
              <a:t>al.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i="1">
                <a:latin typeface="Arial" charset="0"/>
              </a:rPr>
              <a:t>Eur</a:t>
            </a:r>
            <a:r>
              <a:rPr lang="en-US" sz="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i="1">
                <a:latin typeface="Arial" charset="0"/>
              </a:rPr>
              <a:t>Respir</a:t>
            </a:r>
            <a:r>
              <a:rPr lang="en-US" sz="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i="1">
                <a:latin typeface="Arial" charset="0"/>
              </a:rPr>
              <a:t>J</a:t>
            </a:r>
            <a:r>
              <a:rPr lang="en-US" sz="800">
                <a:latin typeface="Arial" charset="0"/>
              </a:rPr>
              <a:t>.</a:t>
            </a:r>
            <a:r>
              <a:rPr lang="en-US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>
                <a:latin typeface="Arial" charset="0"/>
              </a:rPr>
              <a:t>2010;35:1273-1278.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53000" y="1524000"/>
            <a:ext cx="3200400" cy="369888"/>
          </a:xfrm>
          <a:prstGeom prst="rect">
            <a:avLst/>
          </a:prstGeom>
          <a:ln w="38099">
            <a:solidFill>
              <a:srgbClr val="C41230"/>
            </a:solidFill>
          </a:ln>
        </p:spPr>
        <p:txBody>
          <a:bodyPr lIns="0" tIns="0" rIns="0" bIns="0">
            <a:spAutoFit/>
          </a:bodyPr>
          <a:lstStyle/>
          <a:p>
            <a:pPr marL="723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Diagnosti</a:t>
            </a:r>
            <a:r>
              <a:rPr dirty="0">
                <a:latin typeface="Arial"/>
                <a:cs typeface="Arial"/>
              </a:rPr>
              <a:t>c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Appr</a:t>
            </a:r>
            <a:r>
              <a:rPr spc="-5" dirty="0">
                <a:latin typeface="Arial"/>
                <a:cs typeface="Arial"/>
              </a:rPr>
              <a:t>oac</a:t>
            </a:r>
            <a:r>
              <a:rPr dirty="0">
                <a:latin typeface="Arial"/>
                <a:cs typeface="Arial"/>
              </a:rPr>
              <a:t>h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60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AH</a:t>
            </a:r>
            <a:endParaRPr>
              <a:latin typeface="Arial"/>
              <a:cs typeface="Arial"/>
            </a:endParaRPr>
          </a:p>
        </p:txBody>
      </p:sp>
      <p:sp>
        <p:nvSpPr>
          <p:cNvPr id="34825" name="object 9"/>
          <p:cNvSpPr>
            <a:spLocks noChangeArrowheads="1"/>
          </p:cNvSpPr>
          <p:nvPr/>
        </p:nvSpPr>
        <p:spPr bwMode="auto">
          <a:xfrm>
            <a:off x="6035675" y="2270125"/>
            <a:ext cx="901700" cy="4460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6" name="object 10"/>
          <p:cNvSpPr>
            <a:spLocks noChangeArrowheads="1"/>
          </p:cNvSpPr>
          <p:nvPr/>
        </p:nvSpPr>
        <p:spPr bwMode="auto">
          <a:xfrm>
            <a:off x="7510463" y="2328863"/>
            <a:ext cx="1435100" cy="4445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7" name="object 11"/>
          <p:cNvSpPr>
            <a:spLocks noChangeArrowheads="1"/>
          </p:cNvSpPr>
          <p:nvPr/>
        </p:nvSpPr>
        <p:spPr bwMode="auto">
          <a:xfrm>
            <a:off x="4117975" y="2603500"/>
            <a:ext cx="901700" cy="3222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8" name="object 12"/>
          <p:cNvSpPr>
            <a:spLocks noChangeArrowheads="1"/>
          </p:cNvSpPr>
          <p:nvPr/>
        </p:nvSpPr>
        <p:spPr bwMode="auto">
          <a:xfrm>
            <a:off x="4051300" y="2124075"/>
            <a:ext cx="5092700" cy="11620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5" y="6750050"/>
            <a:ext cx="7826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35843" name="object 3"/>
          <p:cNvSpPr txBox="1">
            <a:spLocks noChangeArrowheads="1"/>
          </p:cNvSpPr>
          <p:nvPr/>
        </p:nvSpPr>
        <p:spPr bwMode="auto">
          <a:xfrm>
            <a:off x="1755775" y="6096000"/>
            <a:ext cx="68294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LA,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left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atrium;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LV,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left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ventricle;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PA,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artery;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RA,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right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atrium;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RV,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right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ventricle;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RVSP,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right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ventricular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systolic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TR,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tricuspid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regurgitation.</a:t>
            </a:r>
          </a:p>
          <a:p>
            <a:pPr eaLnBrk="1" hangingPunct="1">
              <a:spcBef>
                <a:spcPts val="263"/>
              </a:spcBef>
            </a:pPr>
            <a:r>
              <a:rPr lang="en-US" sz="1000" b="1">
                <a:latin typeface="Arial" charset="0"/>
              </a:rPr>
              <a:t>1.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Kaluski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al.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Heart</a:t>
            </a:r>
            <a:r>
              <a:rPr lang="en-US" sz="1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Drug.</a:t>
            </a:r>
            <a:r>
              <a:rPr lang="en-US" sz="1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2003;2:225-235.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>
                <a:latin typeface="Arial" charset="0"/>
              </a:rPr>
              <a:t>2.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Rubin.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Chest.</a:t>
            </a:r>
            <a:r>
              <a:rPr lang="en-US" sz="1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1993;104:236-250.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>
                <a:latin typeface="Arial" charset="0"/>
              </a:rPr>
              <a:t>3.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McLaughlin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and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McGoon.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Circulation</a:t>
            </a:r>
            <a:r>
              <a:rPr lang="en-US" sz="1000">
                <a:latin typeface="Arial" charset="0"/>
              </a:rPr>
              <a:t>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2006;114:1417-1431.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0185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30" dirty="0"/>
              <a:t>E</a:t>
            </a:r>
            <a:r>
              <a:rPr sz="2800" dirty="0"/>
              <a:t>c</a:t>
            </a:r>
            <a:r>
              <a:rPr sz="2800" spc="-15" dirty="0"/>
              <a:t>ho</a:t>
            </a:r>
            <a:r>
              <a:rPr sz="2800" spc="-20" dirty="0"/>
              <a:t>c</a:t>
            </a:r>
            <a:r>
              <a:rPr sz="2800" dirty="0"/>
              <a:t>a</a:t>
            </a:r>
            <a:r>
              <a:rPr sz="2800" spc="-10" dirty="0"/>
              <a:t>r</a:t>
            </a:r>
            <a:r>
              <a:rPr sz="2800" spc="-15" dirty="0"/>
              <a:t>d</a:t>
            </a:r>
            <a:r>
              <a:rPr sz="2800" spc="-10" dirty="0"/>
              <a:t>i</a:t>
            </a:r>
            <a:r>
              <a:rPr sz="2800" spc="-15" dirty="0"/>
              <a:t>og</a:t>
            </a:r>
            <a:r>
              <a:rPr sz="2800" spc="-25" dirty="0"/>
              <a:t>r</a:t>
            </a:r>
            <a:r>
              <a:rPr sz="2800" dirty="0"/>
              <a:t>a</a:t>
            </a:r>
            <a:r>
              <a:rPr sz="2800" spc="-15" dirty="0"/>
              <a:t>ph</a:t>
            </a:r>
            <a:r>
              <a:rPr sz="2800" spc="-20" dirty="0"/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85" dirty="0"/>
              <a:t>A</a:t>
            </a:r>
            <a:r>
              <a:rPr sz="2800" dirty="0"/>
              <a:t>ssess</a:t>
            </a:r>
            <a:r>
              <a:rPr sz="2800" spc="10" dirty="0"/>
              <a:t>m</a:t>
            </a:r>
            <a:r>
              <a:rPr sz="2800" spc="-20" dirty="0"/>
              <a:t>e</a:t>
            </a:r>
            <a:r>
              <a:rPr sz="2800" spc="-15" dirty="0"/>
              <a:t>n</a:t>
            </a:r>
            <a:r>
              <a:rPr sz="2800" spc="5" dirty="0"/>
              <a:t>t</a:t>
            </a:r>
            <a:r>
              <a:rPr sz="2800" dirty="0"/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775" y="2292350"/>
            <a:ext cx="2389188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dirty="0">
                <a:latin typeface="Arial"/>
                <a:cs typeface="Arial"/>
              </a:rPr>
              <a:t>Es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spc="-20" dirty="0">
                <a:latin typeface="Arial"/>
                <a:cs typeface="Arial"/>
              </a:rPr>
              <a:t>i</a:t>
            </a:r>
            <a:r>
              <a:rPr sz="2400" b="1" spc="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ate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VSP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775" y="2659063"/>
            <a:ext cx="30099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35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V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ze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5" dirty="0">
                <a:latin typeface="Arial"/>
                <a:cs typeface="Arial"/>
              </a:rPr>
              <a:t>n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25" dirty="0">
                <a:latin typeface="Arial"/>
                <a:cs typeface="Arial"/>
              </a:rPr>
              <a:t>un</a:t>
            </a:r>
            <a:r>
              <a:rPr sz="2400" b="1" dirty="0">
                <a:latin typeface="Arial"/>
                <a:cs typeface="Arial"/>
              </a:rPr>
              <a:t>ct</a:t>
            </a:r>
            <a:r>
              <a:rPr sz="2400" b="1" spc="-25" dirty="0">
                <a:latin typeface="Arial"/>
                <a:cs typeface="Arial"/>
              </a:rPr>
              <a:t>io</a:t>
            </a:r>
            <a:r>
              <a:rPr sz="2400" b="1" spc="-1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5375" y="3892550"/>
            <a:ext cx="107315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18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2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ze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848" name="object 8"/>
          <p:cNvSpPr txBox="1">
            <a:spLocks noChangeArrowheads="1"/>
          </p:cNvSpPr>
          <p:nvPr/>
        </p:nvSpPr>
        <p:spPr bwMode="auto">
          <a:xfrm>
            <a:off x="1670050" y="5187950"/>
            <a:ext cx="10795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15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RA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" charset="0"/>
              </a:rPr>
              <a:t>and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" charset="0"/>
              </a:rPr>
              <a:t>LA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" charset="0"/>
              </a:rPr>
              <a:t>size</a:t>
            </a:r>
            <a:endParaRPr lang="en-US" sz="2400">
              <a:latin typeface="Arial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852863" y="533400"/>
            <a:ext cx="5060950" cy="5429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0" name="object 10"/>
          <p:cNvSpPr>
            <a:spLocks/>
          </p:cNvSpPr>
          <p:nvPr/>
        </p:nvSpPr>
        <p:spPr bwMode="auto">
          <a:xfrm>
            <a:off x="2849563" y="5761038"/>
            <a:ext cx="4114800" cy="1587"/>
          </a:xfrm>
          <a:custGeom>
            <a:avLst/>
            <a:gdLst>
              <a:gd name="T0" fmla="*/ 0 w 4114800"/>
              <a:gd name="T1" fmla="*/ 0 h 1904"/>
              <a:gd name="T2" fmla="*/ 4114784 w 4114800"/>
              <a:gd name="T3" fmla="*/ 764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114800" h="1904">
                <a:moveTo>
                  <a:pt x="0" y="0"/>
                </a:moveTo>
                <a:lnTo>
                  <a:pt x="4114784" y="1584"/>
                </a:lnTo>
              </a:path>
            </a:pathLst>
          </a:custGeom>
          <a:noFill/>
          <a:ln w="50800">
            <a:solidFill>
              <a:srgbClr val="CBD6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1" name="object 11"/>
          <p:cNvSpPr>
            <a:spLocks/>
          </p:cNvSpPr>
          <p:nvPr/>
        </p:nvSpPr>
        <p:spPr bwMode="auto">
          <a:xfrm>
            <a:off x="5476875" y="5257800"/>
            <a:ext cx="2889250" cy="490538"/>
          </a:xfrm>
          <a:custGeom>
            <a:avLst/>
            <a:gdLst>
              <a:gd name="T0" fmla="*/ 2883990 w 2889884"/>
              <a:gd name="T1" fmla="*/ 0 h 490220"/>
              <a:gd name="T2" fmla="*/ 2885355 w 2889884"/>
              <a:gd name="T3" fmla="*/ 20268 h 490220"/>
              <a:gd name="T4" fmla="*/ 2886331 w 2889884"/>
              <a:gd name="T5" fmla="*/ 39951 h 490220"/>
              <a:gd name="T6" fmla="*/ 2886927 w 2889884"/>
              <a:gd name="T7" fmla="*/ 58935 h 490220"/>
              <a:gd name="T8" fmla="*/ 2887154 w 2889884"/>
              <a:gd name="T9" fmla="*/ 77115 h 490220"/>
              <a:gd name="T10" fmla="*/ 2887021 w 2889884"/>
              <a:gd name="T11" fmla="*/ 94379 h 490220"/>
              <a:gd name="T12" fmla="*/ 2884563 w 2889884"/>
              <a:gd name="T13" fmla="*/ 139584 h 490220"/>
              <a:gd name="T14" fmla="*/ 2876841 w 2889884"/>
              <a:gd name="T15" fmla="*/ 180412 h 490220"/>
              <a:gd name="T16" fmla="*/ 1487768 w 2889884"/>
              <a:gd name="T17" fmla="*/ 298430 h 490220"/>
              <a:gd name="T18" fmla="*/ 1484482 w 2889884"/>
              <a:gd name="T19" fmla="*/ 299752 h 490220"/>
              <a:gd name="T20" fmla="*/ 1470539 w 2889884"/>
              <a:gd name="T21" fmla="*/ 346899 h 490220"/>
              <a:gd name="T22" fmla="*/ 1467714 w 2889884"/>
              <a:gd name="T23" fmla="*/ 390762 h 490220"/>
              <a:gd name="T24" fmla="*/ 1467450 w 2889884"/>
              <a:gd name="T25" fmla="*/ 407660 h 490220"/>
              <a:gd name="T26" fmla="*/ 1467541 w 2889884"/>
              <a:gd name="T27" fmla="*/ 425515 h 490220"/>
              <a:gd name="T28" fmla="*/ 1467998 w 2889884"/>
              <a:gd name="T29" fmla="*/ 444218 h 490220"/>
              <a:gd name="T30" fmla="*/ 1468828 w 2889884"/>
              <a:gd name="T31" fmla="*/ 463657 h 490220"/>
              <a:gd name="T32" fmla="*/ 1470042 w 2889884"/>
              <a:gd name="T33" fmla="*/ 483725 h 490220"/>
              <a:gd name="T34" fmla="*/ 1470592 w 2889884"/>
              <a:gd name="T35" fmla="*/ 491298 h 490220"/>
              <a:gd name="T36" fmla="*/ 1466881 w 2889884"/>
              <a:gd name="T37" fmla="*/ 451547 h 490220"/>
              <a:gd name="T38" fmla="*/ 1459369 w 2889884"/>
              <a:gd name="T39" fmla="*/ 397752 h 490220"/>
              <a:gd name="T40" fmla="*/ 1450146 w 2889884"/>
              <a:gd name="T41" fmla="*/ 353494 h 490220"/>
              <a:gd name="T42" fmla="*/ 1436401 w 2889884"/>
              <a:gd name="T43" fmla="*/ 314252 h 490220"/>
              <a:gd name="T44" fmla="*/ 1425918 w 2889884"/>
              <a:gd name="T45" fmla="*/ 303349 h 490220"/>
              <a:gd name="T46" fmla="*/ 45411 w 2889884"/>
              <a:gd name="T47" fmla="*/ 408848 h 490220"/>
              <a:gd name="T48" fmla="*/ 41979 w 2889884"/>
              <a:gd name="T49" fmla="*/ 408045 h 490220"/>
              <a:gd name="T50" fmla="*/ 21138 w 2889884"/>
              <a:gd name="T51" fmla="*/ 363788 h 490220"/>
              <a:gd name="T52" fmla="*/ 11736 w 2889884"/>
              <a:gd name="T53" fmla="*/ 321058 h 490220"/>
              <a:gd name="T54" fmla="*/ 3948 w 2889884"/>
              <a:gd name="T55" fmla="*/ 268401 h 490220"/>
              <a:gd name="T56" fmla="*/ 1834 w 2889884"/>
              <a:gd name="T57" fmla="*/ 249134 h 490220"/>
              <a:gd name="T58" fmla="*/ 0 w 2889884"/>
              <a:gd name="T59" fmla="*/ 229188 h 49022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889884" h="490220">
                <a:moveTo>
                  <a:pt x="2886522" y="0"/>
                </a:moveTo>
                <a:lnTo>
                  <a:pt x="2887888" y="20216"/>
                </a:lnTo>
                <a:lnTo>
                  <a:pt x="2888865" y="39847"/>
                </a:lnTo>
                <a:lnTo>
                  <a:pt x="2889462" y="58783"/>
                </a:lnTo>
                <a:lnTo>
                  <a:pt x="2889690" y="76915"/>
                </a:lnTo>
                <a:lnTo>
                  <a:pt x="2889557" y="94135"/>
                </a:lnTo>
                <a:lnTo>
                  <a:pt x="2887095" y="139224"/>
                </a:lnTo>
                <a:lnTo>
                  <a:pt x="2879367" y="179944"/>
                </a:lnTo>
                <a:lnTo>
                  <a:pt x="1489075" y="297658"/>
                </a:lnTo>
                <a:lnTo>
                  <a:pt x="1485786" y="298976"/>
                </a:lnTo>
                <a:lnTo>
                  <a:pt x="1471831" y="346000"/>
                </a:lnTo>
                <a:lnTo>
                  <a:pt x="1469002" y="389750"/>
                </a:lnTo>
                <a:lnTo>
                  <a:pt x="1468738" y="406604"/>
                </a:lnTo>
                <a:lnTo>
                  <a:pt x="1468829" y="424413"/>
                </a:lnTo>
                <a:lnTo>
                  <a:pt x="1469286" y="443067"/>
                </a:lnTo>
                <a:lnTo>
                  <a:pt x="1470117" y="462456"/>
                </a:lnTo>
                <a:lnTo>
                  <a:pt x="1471334" y="482472"/>
                </a:lnTo>
                <a:lnTo>
                  <a:pt x="1471884" y="490026"/>
                </a:lnTo>
                <a:lnTo>
                  <a:pt x="1468169" y="450377"/>
                </a:lnTo>
                <a:lnTo>
                  <a:pt x="1460649" y="396721"/>
                </a:lnTo>
                <a:lnTo>
                  <a:pt x="1451418" y="352578"/>
                </a:lnTo>
                <a:lnTo>
                  <a:pt x="1437661" y="313438"/>
                </a:lnTo>
                <a:lnTo>
                  <a:pt x="1427170" y="302563"/>
                </a:lnTo>
                <a:lnTo>
                  <a:pt x="45451" y="407788"/>
                </a:lnTo>
                <a:lnTo>
                  <a:pt x="42015" y="406988"/>
                </a:lnTo>
                <a:lnTo>
                  <a:pt x="21158" y="362845"/>
                </a:lnTo>
                <a:lnTo>
                  <a:pt x="11748" y="320226"/>
                </a:lnTo>
                <a:lnTo>
                  <a:pt x="3952" y="267705"/>
                </a:lnTo>
                <a:lnTo>
                  <a:pt x="1834" y="248489"/>
                </a:lnTo>
                <a:lnTo>
                  <a:pt x="0" y="228595"/>
                </a:lnTo>
              </a:path>
            </a:pathLst>
          </a:custGeom>
          <a:noFill/>
          <a:ln w="38099">
            <a:solidFill>
              <a:srgbClr val="CBD6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4179888" y="1508125"/>
            <a:ext cx="571500" cy="2255838"/>
          </a:xfrm>
          <a:custGeom>
            <a:avLst/>
            <a:gdLst>
              <a:gd name="T0" fmla="*/ 181996 w 571500"/>
              <a:gd name="T1" fmla="*/ 2254433 h 2256154"/>
              <a:gd name="T2" fmla="*/ 143525 w 571500"/>
              <a:gd name="T3" fmla="*/ 2246916 h 2256154"/>
              <a:gd name="T4" fmla="*/ 91583 w 571500"/>
              <a:gd name="T5" fmla="*/ 2234316 h 2256154"/>
              <a:gd name="T6" fmla="*/ 48895 w 571500"/>
              <a:gd name="T7" fmla="*/ 2220959 h 2256154"/>
              <a:gd name="T8" fmla="*/ 10922 w 571500"/>
              <a:gd name="T9" fmla="*/ 2203588 h 2256154"/>
              <a:gd name="T10" fmla="*/ 0 w 571500"/>
              <a:gd name="T11" fmla="*/ 2189852 h 2256154"/>
              <a:gd name="T12" fmla="*/ 188244 w 571500"/>
              <a:gd name="T13" fmla="*/ 1132300 h 2256154"/>
              <a:gd name="T14" fmla="*/ 187816 w 571500"/>
              <a:gd name="T15" fmla="*/ 1128863 h 2256154"/>
              <a:gd name="T16" fmla="*/ 147279 w 571500"/>
              <a:gd name="T17" fmla="*/ 1104172 h 2256154"/>
              <a:gd name="T18" fmla="*/ 106993 w 571500"/>
              <a:gd name="T19" fmla="*/ 1090777 h 2256154"/>
              <a:gd name="T20" fmla="*/ 56877 w 571500"/>
              <a:gd name="T21" fmla="*/ 1077926 h 2256154"/>
              <a:gd name="T22" fmla="*/ 19305 w 571500"/>
              <a:gd name="T23" fmla="*/ 1070120 h 2256154"/>
              <a:gd name="T24" fmla="*/ 6248 w 571500"/>
              <a:gd name="T25" fmla="*/ 1067718 h 2256154"/>
              <a:gd name="T26" fmla="*/ 45398 w 571500"/>
              <a:gd name="T27" fmla="*/ 1073988 h 2256154"/>
              <a:gd name="T28" fmla="*/ 99034 w 571500"/>
              <a:gd name="T29" fmla="*/ 1080085 h 2256154"/>
              <a:gd name="T30" fmla="*/ 143989 w 571500"/>
              <a:gd name="T31" fmla="*/ 1082185 h 2256154"/>
              <a:gd name="T32" fmla="*/ 156543 w 571500"/>
              <a:gd name="T33" fmla="*/ 1081994 h 2256154"/>
              <a:gd name="T34" fmla="*/ 196265 w 571500"/>
              <a:gd name="T35" fmla="*/ 1074293 h 2256154"/>
              <a:gd name="T36" fmla="*/ 387614 w 571500"/>
              <a:gd name="T37" fmla="*/ 12300 h 2256154"/>
              <a:gd name="T38" fmla="*/ 389242 w 571500"/>
              <a:gd name="T39" fmla="*/ 9188 h 2256154"/>
              <a:gd name="T40" fmla="*/ 436846 w 571500"/>
              <a:gd name="T41" fmla="*/ 0 h 2256154"/>
              <a:gd name="T42" fmla="*/ 450085 w 571500"/>
              <a:gd name="T43" fmla="*/ 41 h 2256154"/>
              <a:gd name="T44" fmla="*/ 496756 w 571500"/>
              <a:gd name="T45" fmla="*/ 2837 h 2256154"/>
              <a:gd name="T46" fmla="*/ 551606 w 571500"/>
              <a:gd name="T47" fmla="*/ 9614 h 2256154"/>
              <a:gd name="T48" fmla="*/ 571206 w 571500"/>
              <a:gd name="T49" fmla="*/ 12750 h 22561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71500" h="2256154">
                <a:moveTo>
                  <a:pt x="181996" y="2255697"/>
                </a:moveTo>
                <a:lnTo>
                  <a:pt x="143525" y="2248176"/>
                </a:lnTo>
                <a:lnTo>
                  <a:pt x="91583" y="2235568"/>
                </a:lnTo>
                <a:lnTo>
                  <a:pt x="48895" y="2222203"/>
                </a:lnTo>
                <a:lnTo>
                  <a:pt x="10922" y="2204824"/>
                </a:lnTo>
                <a:lnTo>
                  <a:pt x="0" y="2191080"/>
                </a:lnTo>
                <a:lnTo>
                  <a:pt x="188244" y="1132936"/>
                </a:lnTo>
                <a:lnTo>
                  <a:pt x="187816" y="1129495"/>
                </a:lnTo>
                <a:lnTo>
                  <a:pt x="147279" y="1104792"/>
                </a:lnTo>
                <a:lnTo>
                  <a:pt x="106993" y="1091389"/>
                </a:lnTo>
                <a:lnTo>
                  <a:pt x="56877" y="1078530"/>
                </a:lnTo>
                <a:lnTo>
                  <a:pt x="19305" y="1070720"/>
                </a:lnTo>
                <a:lnTo>
                  <a:pt x="6248" y="1068318"/>
                </a:lnTo>
                <a:lnTo>
                  <a:pt x="45398" y="1074589"/>
                </a:lnTo>
                <a:lnTo>
                  <a:pt x="99034" y="1080689"/>
                </a:lnTo>
                <a:lnTo>
                  <a:pt x="143989" y="1082793"/>
                </a:lnTo>
                <a:lnTo>
                  <a:pt x="156543" y="1082602"/>
                </a:lnTo>
                <a:lnTo>
                  <a:pt x="196265" y="1074896"/>
                </a:lnTo>
                <a:lnTo>
                  <a:pt x="387614" y="12308"/>
                </a:lnTo>
                <a:lnTo>
                  <a:pt x="389242" y="9192"/>
                </a:lnTo>
                <a:lnTo>
                  <a:pt x="436846" y="0"/>
                </a:lnTo>
                <a:lnTo>
                  <a:pt x="450085" y="41"/>
                </a:lnTo>
                <a:lnTo>
                  <a:pt x="496756" y="2837"/>
                </a:lnTo>
                <a:lnTo>
                  <a:pt x="551606" y="9618"/>
                </a:lnTo>
                <a:lnTo>
                  <a:pt x="571206" y="12758"/>
                </a:lnTo>
              </a:path>
            </a:pathLst>
          </a:custGeom>
          <a:noFill/>
          <a:ln w="38099">
            <a:solidFill>
              <a:srgbClr val="CBD6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3" name="object 13"/>
          <p:cNvSpPr>
            <a:spLocks/>
          </p:cNvSpPr>
          <p:nvPr/>
        </p:nvSpPr>
        <p:spPr bwMode="auto">
          <a:xfrm>
            <a:off x="3733800" y="2571750"/>
            <a:ext cx="457200" cy="1588"/>
          </a:xfrm>
          <a:custGeom>
            <a:avLst/>
            <a:gdLst>
              <a:gd name="T0" fmla="*/ 0 w 457200"/>
              <a:gd name="T1" fmla="*/ 0 h 1905"/>
              <a:gd name="T2" fmla="*/ 457199 w 457200"/>
              <a:gd name="T3" fmla="*/ 764 h 19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7200" h="1905">
                <a:moveTo>
                  <a:pt x="0" y="0"/>
                </a:moveTo>
                <a:lnTo>
                  <a:pt x="457199" y="1584"/>
                </a:lnTo>
              </a:path>
            </a:pathLst>
          </a:custGeom>
          <a:noFill/>
          <a:ln w="50800">
            <a:solidFill>
              <a:srgbClr val="CBD6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54" name="object 14"/>
          <p:cNvSpPr txBox="1">
            <a:spLocks noChangeArrowheads="1"/>
          </p:cNvSpPr>
          <p:nvPr/>
        </p:nvSpPr>
        <p:spPr bwMode="auto">
          <a:xfrm>
            <a:off x="5170488" y="3663950"/>
            <a:ext cx="27670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0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BD636"/>
                </a:solidFill>
                <a:latin typeface="Arial" charset="0"/>
              </a:rPr>
              <a:t>TR</a:t>
            </a:r>
            <a:endParaRPr lang="en-US" sz="2400">
              <a:latin typeface="Arial" charset="0"/>
            </a:endParaRPr>
          </a:p>
          <a:p>
            <a:pPr eaLnBrk="1" hangingPunct="1">
              <a:spcBef>
                <a:spcPts val="1750"/>
              </a:spcBef>
            </a:pPr>
            <a:r>
              <a:rPr lang="en-US" sz="2400" b="1">
                <a:solidFill>
                  <a:srgbClr val="CBD636"/>
                </a:solidFill>
                <a:latin typeface="Arial" charset="0"/>
              </a:rPr>
              <a:t>Valvular</a:t>
            </a:r>
            <a:r>
              <a:rPr lang="en-US" sz="2400" b="1">
                <a:solidFill>
                  <a:srgbClr val="CBD6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CBD636"/>
                </a:solidFill>
                <a:latin typeface="Arial" charset="0"/>
              </a:rPr>
              <a:t>and</a:t>
            </a:r>
            <a:r>
              <a:rPr lang="en-US" sz="2400" b="1">
                <a:solidFill>
                  <a:srgbClr val="CBD6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CBD636"/>
                </a:solidFill>
                <a:latin typeface="Arial" charset="0"/>
              </a:rPr>
              <a:t>pericardial</a:t>
            </a:r>
            <a:r>
              <a:rPr lang="en-US" sz="2400" b="1">
                <a:solidFill>
                  <a:srgbClr val="CBD6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CBD636"/>
                </a:solidFill>
                <a:latin typeface="Arial" charset="0"/>
              </a:rPr>
              <a:t>disease</a:t>
            </a:r>
            <a:endParaRPr lang="en-US" sz="2400">
              <a:latin typeface="Arial" charset="0"/>
            </a:endParaRPr>
          </a:p>
        </p:txBody>
      </p:sp>
      <p:sp>
        <p:nvSpPr>
          <p:cNvPr id="35855" name="object 15"/>
          <p:cNvSpPr txBox="1">
            <a:spLocks noChangeArrowheads="1"/>
          </p:cNvSpPr>
          <p:nvPr/>
        </p:nvSpPr>
        <p:spPr bwMode="auto">
          <a:xfrm>
            <a:off x="6556375" y="2246313"/>
            <a:ext cx="12239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BD636"/>
                </a:solidFill>
                <a:latin typeface="Arial" charset="0"/>
              </a:rPr>
              <a:t>LV</a:t>
            </a:r>
            <a:r>
              <a:rPr lang="en-US" sz="2400" b="1">
                <a:solidFill>
                  <a:srgbClr val="CBD6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CBD636"/>
                </a:solidFill>
                <a:latin typeface="Arial" charset="0"/>
              </a:rPr>
              <a:t>size</a:t>
            </a:r>
            <a:r>
              <a:rPr lang="en-US" sz="2400" b="1">
                <a:solidFill>
                  <a:srgbClr val="CBD6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CBD636"/>
                </a:solidFill>
                <a:latin typeface="Arial" charset="0"/>
              </a:rPr>
              <a:t>and</a:t>
            </a:r>
            <a:r>
              <a:rPr lang="en-US" sz="2400" b="1">
                <a:solidFill>
                  <a:srgbClr val="CBD6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CBD636"/>
                </a:solidFill>
                <a:latin typeface="Arial" charset="0"/>
              </a:rPr>
              <a:t>function</a:t>
            </a:r>
            <a:endParaRPr lang="en-US" sz="2400">
              <a:latin typeface="Arial" charset="0"/>
            </a:endParaRPr>
          </a:p>
        </p:txBody>
      </p:sp>
      <p:sp>
        <p:nvSpPr>
          <p:cNvPr id="35856" name="object 16"/>
          <p:cNvSpPr txBox="1">
            <a:spLocks noChangeArrowheads="1"/>
          </p:cNvSpPr>
          <p:nvPr/>
        </p:nvSpPr>
        <p:spPr bwMode="auto">
          <a:xfrm>
            <a:off x="7546975" y="539750"/>
            <a:ext cx="12065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Arial" charset="0"/>
              </a:rPr>
              <a:t>Septal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" charset="0"/>
              </a:rPr>
              <a:t>position</a:t>
            </a:r>
            <a:endParaRPr lang="en-US" sz="2400">
              <a:latin typeface="Arial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6248400" y="915988"/>
            <a:ext cx="1249363" cy="1522412"/>
          </a:xfrm>
          <a:custGeom>
            <a:avLst/>
            <a:gdLst>
              <a:gd name="T0" fmla="*/ 0 w 1249679"/>
              <a:gd name="T1" fmla="*/ 1521143 h 1522730"/>
              <a:gd name="T2" fmla="*/ 1248080 w 1249679"/>
              <a:gd name="T3" fmla="*/ 0 h 15227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49679" h="1522730">
                <a:moveTo>
                  <a:pt x="0" y="1522415"/>
                </a:moveTo>
                <a:lnTo>
                  <a:pt x="1249344" y="0"/>
                </a:lnTo>
              </a:path>
            </a:pathLst>
          </a:custGeom>
          <a:noFill/>
          <a:ln w="50800">
            <a:solidFill>
              <a:srgbClr val="CBD6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5" y="6750050"/>
            <a:ext cx="7826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213360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65" dirty="0"/>
              <a:t>R</a:t>
            </a:r>
            <a:r>
              <a:rPr sz="2800" spc="-20" dirty="0"/>
              <a:t>V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/>
              <a:t>U</a:t>
            </a:r>
            <a:r>
              <a:rPr sz="2800" spc="-15" dirty="0"/>
              <a:t>nd</a:t>
            </a:r>
            <a:r>
              <a:rPr sz="2800" spc="-20" dirty="0"/>
              <a:t>e</a:t>
            </a:r>
            <a:r>
              <a:rPr sz="2800" spc="-10" dirty="0"/>
              <a:t>r</a:t>
            </a:r>
            <a:r>
              <a:rPr sz="2800" spc="-40" dirty="0"/>
              <a:t>v</a:t>
            </a:r>
            <a:r>
              <a:rPr sz="2800" dirty="0"/>
              <a:t>a</a:t>
            </a:r>
            <a:r>
              <a:rPr sz="2800" spc="-10" dirty="0"/>
              <a:t>l</a:t>
            </a:r>
            <a:r>
              <a:rPr sz="2800" spc="-15" dirty="0"/>
              <a:t>u</a:t>
            </a:r>
            <a:r>
              <a:rPr sz="2800" spc="-20" dirty="0"/>
              <a:t>ed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/>
              <a:t>in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30" dirty="0"/>
              <a:t>E</a:t>
            </a:r>
            <a:r>
              <a:rPr sz="2800" dirty="0"/>
              <a:t>c</a:t>
            </a:r>
            <a:r>
              <a:rPr sz="2800" spc="-15" dirty="0"/>
              <a:t>ho</a:t>
            </a:r>
            <a:r>
              <a:rPr sz="2800" spc="-20" dirty="0"/>
              <a:t>c</a:t>
            </a:r>
            <a:r>
              <a:rPr sz="2800" dirty="0"/>
              <a:t>a</a:t>
            </a:r>
            <a:r>
              <a:rPr sz="2800" spc="-10" dirty="0"/>
              <a:t>r</a:t>
            </a:r>
            <a:r>
              <a:rPr sz="2800" spc="-15" dirty="0"/>
              <a:t>d</a:t>
            </a:r>
            <a:r>
              <a:rPr sz="2800" spc="-10" dirty="0"/>
              <a:t>i</a:t>
            </a:r>
            <a:r>
              <a:rPr sz="2800" spc="-15" dirty="0"/>
              <a:t>og</a:t>
            </a:r>
            <a:r>
              <a:rPr sz="2800" spc="-25" dirty="0"/>
              <a:t>r</a:t>
            </a:r>
            <a:r>
              <a:rPr sz="2800" dirty="0"/>
              <a:t>a</a:t>
            </a:r>
            <a:r>
              <a:rPr sz="2800" spc="-15" dirty="0"/>
              <a:t>phy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6868" name="object 4"/>
          <p:cNvSpPr>
            <a:spLocks/>
          </p:cNvSpPr>
          <p:nvPr/>
        </p:nvSpPr>
        <p:spPr bwMode="auto">
          <a:xfrm>
            <a:off x="685800" y="5613400"/>
            <a:ext cx="7848600" cy="1016000"/>
          </a:xfrm>
          <a:custGeom>
            <a:avLst/>
            <a:gdLst>
              <a:gd name="T0" fmla="*/ 0 w 7848600"/>
              <a:gd name="T1" fmla="*/ 1015995 h 1016000"/>
              <a:gd name="T2" fmla="*/ 7848599 w 7848600"/>
              <a:gd name="T3" fmla="*/ 1015995 h 1016000"/>
              <a:gd name="T4" fmla="*/ 7848599 w 7848600"/>
              <a:gd name="T5" fmla="*/ 0 h 1016000"/>
              <a:gd name="T6" fmla="*/ 0 w 7848600"/>
              <a:gd name="T7" fmla="*/ 0 h 1016000"/>
              <a:gd name="T8" fmla="*/ 0 w 7848600"/>
              <a:gd name="T9" fmla="*/ 1015995 h 1016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48600" h="1016000">
                <a:moveTo>
                  <a:pt x="0" y="1015995"/>
                </a:moveTo>
                <a:lnTo>
                  <a:pt x="7848599" y="1015995"/>
                </a:lnTo>
                <a:lnTo>
                  <a:pt x="7848599" y="0"/>
                </a:lnTo>
                <a:lnTo>
                  <a:pt x="0" y="0"/>
                </a:lnTo>
                <a:lnTo>
                  <a:pt x="0" y="1015995"/>
                </a:lnTo>
                <a:close/>
              </a:path>
            </a:pathLst>
          </a:custGeom>
          <a:noFill/>
          <a:ln w="38099">
            <a:solidFill>
              <a:srgbClr val="C412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9" name="object 5"/>
          <p:cNvSpPr txBox="1">
            <a:spLocks noChangeArrowheads="1"/>
          </p:cNvSpPr>
          <p:nvPr/>
        </p:nvSpPr>
        <p:spPr bwMode="auto">
          <a:xfrm>
            <a:off x="866775" y="1309688"/>
            <a:ext cx="7821613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71475" indent="-233363" eaLnBrk="0" hangingPunct="0">
              <a:tabLst>
                <a:tab pos="3714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57225" indent="-279400" eaLnBrk="0" hangingPunct="0">
              <a:tabLst>
                <a:tab pos="3714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714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714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714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Char char=""/>
            </a:pPr>
            <a:r>
              <a:rPr lang="en-US" sz="2800">
                <a:latin typeface="Arial" charset="0"/>
              </a:rPr>
              <a:t>Relative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to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left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heart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disease,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most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echocardiography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texts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dedicate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little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space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to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evaluation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of</a:t>
            </a:r>
          </a:p>
          <a:p>
            <a:pPr lvl="1" eaLnBrk="1" hangingPunct="1">
              <a:spcBef>
                <a:spcPts val="1800"/>
              </a:spcBef>
              <a:buSzPct val="40000"/>
              <a:buFont typeface="Wingdings" pitchFamily="2" charset="2"/>
              <a:buChar char=""/>
            </a:pPr>
            <a:r>
              <a:rPr lang="en-US" sz="2400" i="1">
                <a:latin typeface="Arial" charset="0"/>
              </a:rPr>
              <a:t>Pulmonary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hypertension</a:t>
            </a:r>
            <a:endParaRPr lang="en-US" sz="2400">
              <a:latin typeface="Arial" charset="0"/>
            </a:endParaRPr>
          </a:p>
          <a:p>
            <a:pPr lvl="1" eaLnBrk="1" hangingPunct="1">
              <a:spcBef>
                <a:spcPts val="1763"/>
              </a:spcBef>
              <a:buSzPct val="40000"/>
              <a:buFont typeface="Wingdings" pitchFamily="2" charset="2"/>
              <a:buChar char=""/>
            </a:pPr>
            <a:r>
              <a:rPr lang="en-US" sz="2400" i="1">
                <a:latin typeface="Arial" charset="0"/>
              </a:rPr>
              <a:t>Right-sided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cardiac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function</a:t>
            </a:r>
            <a:endParaRPr lang="en-US" sz="2400">
              <a:latin typeface="Arial" charset="0"/>
            </a:endParaRPr>
          </a:p>
          <a:p>
            <a:pPr lvl="1" eaLnBrk="1" hangingPunct="1">
              <a:spcBef>
                <a:spcPts val="1775"/>
              </a:spcBef>
              <a:buSzPct val="40000"/>
              <a:buFont typeface="Wingdings" pitchFamily="2" charset="2"/>
              <a:buChar char=""/>
            </a:pPr>
            <a:r>
              <a:rPr lang="en-US" sz="2400" i="1">
                <a:latin typeface="Arial" charset="0"/>
              </a:rPr>
              <a:t>Right-sided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valvular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function</a:t>
            </a:r>
            <a:endParaRPr lang="en-US" sz="2400">
              <a:latin typeface="Arial" charset="0"/>
            </a:endParaRPr>
          </a:p>
          <a:p>
            <a:pPr eaLnBrk="1" hangingPunct="1">
              <a:spcBef>
                <a:spcPts val="1863"/>
              </a:spcBef>
              <a:buSzPct val="75000"/>
              <a:buFont typeface="Wingdings" pitchFamily="2" charset="2"/>
              <a:buChar char=""/>
            </a:pPr>
            <a:r>
              <a:rPr lang="en-US" sz="2800">
                <a:latin typeface="Arial" charset="0"/>
              </a:rPr>
              <a:t>Typical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echo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report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provides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>
                <a:latin typeface="Arial" charset="0"/>
              </a:rPr>
              <a:t>no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objective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measurements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of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RV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or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RA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size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or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RV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function</a:t>
            </a:r>
          </a:p>
          <a:p>
            <a:pPr algn="ctr" eaLnBrk="1" hangingPunct="1">
              <a:spcBef>
                <a:spcPts val="1975"/>
              </a:spcBef>
            </a:pPr>
            <a:r>
              <a:rPr lang="en-US" sz="2000" b="1">
                <a:latin typeface="Arial" charset="0"/>
              </a:rPr>
              <a:t>Physician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may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want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to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alert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the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lab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if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pulmonary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hypertension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is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suspected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to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ensure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appropriate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focus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on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the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RV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and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other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important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structures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and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parameters</a:t>
            </a:r>
            <a:endParaRPr lang="en-US" sz="2000">
              <a:latin typeface="Aria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5775" y="6613525"/>
            <a:ext cx="4111625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ho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ho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diog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aph</a:t>
            </a:r>
            <a:r>
              <a:rPr sz="1200" spc="-25" dirty="0">
                <a:latin typeface="Arial"/>
                <a:cs typeface="Arial"/>
              </a:rPr>
              <a:t>y</a:t>
            </a:r>
            <a:r>
              <a:rPr sz="1200" spc="-5" dirty="0">
                <a:latin typeface="Arial"/>
                <a:cs typeface="Arial"/>
              </a:rPr>
              <a:t>;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RA,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igh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tr</a:t>
            </a:r>
            <a:r>
              <a:rPr sz="1200" spc="-10" dirty="0">
                <a:latin typeface="Arial"/>
                <a:cs typeface="Arial"/>
              </a:rPr>
              <a:t>iu</a:t>
            </a:r>
            <a:r>
              <a:rPr sz="1200" spc="-20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;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RV,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igh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Arial"/>
                <a:cs typeface="Arial"/>
              </a:rPr>
              <a:t>v</a:t>
            </a:r>
            <a:r>
              <a:rPr sz="1200" spc="-10" dirty="0">
                <a:latin typeface="Arial"/>
                <a:cs typeface="Arial"/>
              </a:rPr>
              <a:t>en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spc="-15" dirty="0">
                <a:latin typeface="Arial"/>
                <a:cs typeface="Arial"/>
              </a:rPr>
              <a:t>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 noChangeArrowheads="1"/>
          </p:cNvSpPr>
          <p:nvPr/>
        </p:nvSpPr>
        <p:spPr bwMode="auto">
          <a:xfrm>
            <a:off x="0" y="0"/>
            <a:ext cx="1169988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49225" y="6459538"/>
            <a:ext cx="8153400" cy="4048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6186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35" dirty="0">
                <a:latin typeface="Arial"/>
                <a:cs typeface="Arial"/>
              </a:rPr>
              <a:t>m</a:t>
            </a:r>
            <a:r>
              <a:rPr sz="1000" dirty="0">
                <a:latin typeface="Arial"/>
                <a:cs typeface="Arial"/>
              </a:rPr>
              <a:t>ages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v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deo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cou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esy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aul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F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f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a,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D,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dirty="0">
                <a:latin typeface="Arial"/>
                <a:cs typeface="Arial"/>
              </a:rPr>
              <a:t>osp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ve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ennsy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van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dirty="0">
                <a:latin typeface="Arial"/>
                <a:cs typeface="Arial"/>
              </a:rPr>
              <a:t>ea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Arial"/>
                <a:cs typeface="Arial"/>
              </a:rPr>
              <a:t>V</a:t>
            </a:r>
            <a:r>
              <a:rPr sz="1000" dirty="0">
                <a:latin typeface="Arial"/>
                <a:cs typeface="Arial"/>
              </a:rPr>
              <a:t>ascu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ar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ente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fontAlgn="auto">
              <a:spcBef>
                <a:spcPts val="55"/>
              </a:spcBef>
              <a:spcAft>
                <a:spcPts val="0"/>
              </a:spcAft>
              <a:defRPr/>
            </a:pPr>
            <a:endParaRPr sz="950"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5" dirty="0"/>
              <a:t>R</a:t>
            </a:r>
            <a:r>
              <a:rPr sz="2800" spc="-20" dirty="0"/>
              <a:t>e</a:t>
            </a:r>
            <a:r>
              <a:rPr sz="2800" spc="-15" dirty="0"/>
              <a:t>p</a:t>
            </a:r>
            <a:r>
              <a:rPr sz="2800" spc="-10" dirty="0"/>
              <a:t>r</a:t>
            </a:r>
            <a:r>
              <a:rPr sz="2800" dirty="0"/>
              <a:t>ese</a:t>
            </a:r>
            <a:r>
              <a:rPr sz="2800" spc="5" dirty="0"/>
              <a:t>nt</a:t>
            </a:r>
            <a:r>
              <a:rPr sz="2800" dirty="0"/>
              <a:t>a</a:t>
            </a:r>
            <a:r>
              <a:rPr sz="2800" spc="5" dirty="0"/>
              <a:t>t</a:t>
            </a:r>
            <a:r>
              <a:rPr sz="2800" spc="-10" dirty="0"/>
              <a:t>i</a:t>
            </a:r>
            <a:r>
              <a:rPr sz="2800" spc="-60" dirty="0"/>
              <a:t>v</a:t>
            </a:r>
            <a:r>
              <a:rPr sz="2800" dirty="0"/>
              <a:t>e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30" dirty="0"/>
              <a:t>E</a:t>
            </a:r>
            <a:r>
              <a:rPr sz="2800" spc="-20" dirty="0"/>
              <a:t>c</a:t>
            </a:r>
            <a:r>
              <a:rPr sz="2800" spc="-15" dirty="0"/>
              <a:t>ho</a:t>
            </a:r>
            <a:r>
              <a:rPr sz="2800" dirty="0"/>
              <a:t>ca</a:t>
            </a:r>
            <a:r>
              <a:rPr sz="2800" spc="-10" dirty="0"/>
              <a:t>r</a:t>
            </a:r>
            <a:r>
              <a:rPr sz="2800" spc="-15" dirty="0"/>
              <a:t>d</a:t>
            </a:r>
            <a:r>
              <a:rPr sz="2800" spc="-10" dirty="0"/>
              <a:t>i</a:t>
            </a:r>
            <a:r>
              <a:rPr sz="2800" spc="-15" dirty="0"/>
              <a:t>og</a:t>
            </a:r>
            <a:r>
              <a:rPr sz="2800" spc="-10" dirty="0"/>
              <a:t>r</a:t>
            </a:r>
            <a:r>
              <a:rPr sz="2800" spc="-20" dirty="0"/>
              <a:t>a</a:t>
            </a:r>
            <a:r>
              <a:rPr sz="2800" spc="-15" dirty="0"/>
              <a:t>ph</a:t>
            </a:r>
            <a:r>
              <a:rPr sz="2800" dirty="0"/>
              <a:t>s:</a:t>
            </a:r>
            <a:r>
              <a:rPr sz="2800">
                <a:latin typeface="Times New Roman"/>
                <a:cs typeface="Times New Roman"/>
              </a:rPr>
              <a:t/>
            </a:r>
            <a:br>
              <a:rPr sz="2800">
                <a:latin typeface="Times New Roman"/>
                <a:cs typeface="Times New Roman"/>
              </a:rPr>
            </a:br>
            <a:r>
              <a:rPr sz="2800" u="heavy" spc="-10" dirty="0"/>
              <a:t> </a:t>
            </a:r>
            <a:r>
              <a:rPr sz="2800" u="heavy" spc="-10" dirty="0">
                <a:latin typeface="Times New Roman"/>
                <a:cs typeface="Times New Roman"/>
              </a:rPr>
              <a:t>	</a:t>
            </a:r>
            <a:r>
              <a:rPr sz="2800" u="heavy" spc="-5" dirty="0"/>
              <a:t>N</a:t>
            </a:r>
            <a:r>
              <a:rPr sz="2800" u="heavy" spc="-15" dirty="0"/>
              <a:t>o</a:t>
            </a:r>
            <a:r>
              <a:rPr sz="2800" u="heavy" spc="-10" dirty="0"/>
              <a:t>rm</a:t>
            </a:r>
            <a:r>
              <a:rPr sz="2800" u="heavy" spc="-15" dirty="0"/>
              <a:t>al</a:t>
            </a:r>
            <a:r>
              <a:rPr sz="2800" u="heavy" spc="-30" dirty="0"/>
              <a:t> </a:t>
            </a:r>
            <a:r>
              <a:rPr sz="2800" u="heavy" spc="-190" dirty="0"/>
              <a:t>V</a:t>
            </a:r>
            <a:r>
              <a:rPr sz="2800" u="heavy" dirty="0"/>
              <a:t>e</a:t>
            </a:r>
            <a:r>
              <a:rPr sz="2800" u="heavy" spc="-10" dirty="0"/>
              <a:t>r</a:t>
            </a:r>
            <a:r>
              <a:rPr sz="2800" u="heavy" spc="-20" dirty="0"/>
              <a:t>s</a:t>
            </a:r>
            <a:r>
              <a:rPr sz="2800" u="heavy" spc="-15" dirty="0"/>
              <a:t>u</a:t>
            </a:r>
            <a:r>
              <a:rPr sz="2800" u="heavy" dirty="0"/>
              <a:t>s</a:t>
            </a:r>
            <a:r>
              <a:rPr sz="2800" u="heavy" spc="15" dirty="0"/>
              <a:t> </a:t>
            </a:r>
            <a:r>
              <a:rPr sz="2800" u="heavy" spc="-210" dirty="0"/>
              <a:t>P</a:t>
            </a:r>
            <a:r>
              <a:rPr sz="2800" u="heavy" spc="-105" dirty="0"/>
              <a:t>A</a:t>
            </a:r>
            <a:r>
              <a:rPr sz="2800" u="heavy" dirty="0"/>
              <a:t>H</a:t>
            </a:r>
            <a:r>
              <a:rPr sz="2800" u="heavy" spc="65" dirty="0"/>
              <a:t> </a:t>
            </a:r>
            <a:r>
              <a:rPr sz="2800" u="heavy" spc="-15" dirty="0"/>
              <a:t>in</a:t>
            </a:r>
            <a:r>
              <a:rPr sz="2800" u="heavy" spc="-105" dirty="0"/>
              <a:t> A</a:t>
            </a:r>
            <a:r>
              <a:rPr sz="2800" u="heavy" spc="-15" dirty="0"/>
              <a:t>pical</a:t>
            </a:r>
            <a:r>
              <a:rPr sz="2800" u="heavy" spc="45" dirty="0"/>
              <a:t> </a:t>
            </a:r>
            <a:r>
              <a:rPr sz="2800" u="heavy" spc="-90" dirty="0"/>
              <a:t>V</a:t>
            </a:r>
            <a:r>
              <a:rPr sz="2800" u="heavy" spc="-15" dirty="0"/>
              <a:t>iew </a:t>
            </a:r>
            <a:r>
              <a:rPr sz="2800" u="heavy" dirty="0">
                <a:latin typeface="Times New Roman"/>
                <a:cs typeface="Times New Roman"/>
              </a:rPr>
              <a:t>	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400" y="1458913"/>
            <a:ext cx="1219200" cy="369887"/>
          </a:xfrm>
          <a:prstGeom prst="rect">
            <a:avLst/>
          </a:prstGeom>
          <a:ln w="38099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2203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latin typeface="Arial"/>
                <a:cs typeface="Arial"/>
              </a:rPr>
              <a:t>No</a:t>
            </a:r>
            <a:r>
              <a:rPr dirty="0">
                <a:latin typeface="Arial"/>
                <a:cs typeface="Arial"/>
              </a:rPr>
              <a:t>r</a:t>
            </a:r>
            <a:r>
              <a:rPr spc="15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l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0" y="1458913"/>
            <a:ext cx="1219200" cy="369887"/>
          </a:xfrm>
          <a:prstGeom prst="rect">
            <a:avLst/>
          </a:prstGeom>
          <a:ln w="38099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 marL="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60" dirty="0">
                <a:latin typeface="Arial"/>
                <a:cs typeface="Arial"/>
              </a:rPr>
              <a:t>P</a:t>
            </a:r>
            <a:r>
              <a:rPr spc="-1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H</a:t>
            </a:r>
            <a:endParaRPr>
              <a:latin typeface="Arial"/>
              <a:cs typeface="Arial"/>
            </a:endParaRPr>
          </a:p>
        </p:txBody>
      </p:sp>
      <p:sp>
        <p:nvSpPr>
          <p:cNvPr id="37895" name="object 7"/>
          <p:cNvSpPr>
            <a:spLocks noChangeArrowheads="1"/>
          </p:cNvSpPr>
          <p:nvPr/>
        </p:nvSpPr>
        <p:spPr bwMode="auto">
          <a:xfrm>
            <a:off x="4572000" y="2286000"/>
            <a:ext cx="4238625" cy="29035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6" name="object 8"/>
          <p:cNvSpPr>
            <a:spLocks noChangeArrowheads="1"/>
          </p:cNvSpPr>
          <p:nvPr/>
        </p:nvSpPr>
        <p:spPr bwMode="auto">
          <a:xfrm>
            <a:off x="355600" y="2209800"/>
            <a:ext cx="3962400" cy="2971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2"/>
          <p:cNvSpPr>
            <a:spLocks noChangeArrowheads="1"/>
          </p:cNvSpPr>
          <p:nvPr/>
        </p:nvSpPr>
        <p:spPr bwMode="auto">
          <a:xfrm>
            <a:off x="0" y="0"/>
            <a:ext cx="1169988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49225" y="6516688"/>
            <a:ext cx="8229600" cy="3476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69481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35" dirty="0">
                <a:latin typeface="Arial"/>
                <a:cs typeface="Arial"/>
              </a:rPr>
              <a:t>m</a:t>
            </a:r>
            <a:r>
              <a:rPr sz="1000" dirty="0">
                <a:latin typeface="Arial"/>
                <a:cs typeface="Arial"/>
              </a:rPr>
              <a:t>ages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v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deo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cou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esy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aul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F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f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a,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D,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dirty="0">
                <a:latin typeface="Arial"/>
                <a:cs typeface="Arial"/>
              </a:rPr>
              <a:t>osp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he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ve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of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ennsy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van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dirty="0">
                <a:latin typeface="Arial"/>
                <a:cs typeface="Arial"/>
              </a:rPr>
              <a:t>ea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Arial"/>
                <a:cs typeface="Arial"/>
              </a:rPr>
              <a:t>V</a:t>
            </a:r>
            <a:r>
              <a:rPr sz="1000" dirty="0">
                <a:latin typeface="Arial"/>
                <a:cs typeface="Arial"/>
              </a:rPr>
              <a:t>ascu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ar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ente</a:t>
            </a:r>
            <a:r>
              <a:rPr sz="1000" spc="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 fontAlgn="auto">
              <a:spcBef>
                <a:spcPts val="695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12700" y="138113"/>
            <a:ext cx="8770938" cy="9191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0947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5" dirty="0">
                <a:latin typeface="Arial"/>
                <a:cs typeface="Arial"/>
              </a:rPr>
              <a:t>E</a:t>
            </a:r>
            <a:r>
              <a:rPr sz="3200" b="1" spc="-5" dirty="0">
                <a:latin typeface="Arial"/>
                <a:cs typeface="Arial"/>
              </a:rPr>
              <a:t>c</a:t>
            </a:r>
            <a:r>
              <a:rPr sz="3200" b="1" spc="-20" dirty="0">
                <a:latin typeface="Arial"/>
                <a:cs typeface="Arial"/>
              </a:rPr>
              <a:t>ho</a:t>
            </a:r>
            <a:r>
              <a:rPr sz="3200" b="1" spc="-5" dirty="0">
                <a:latin typeface="Arial"/>
                <a:cs typeface="Arial"/>
              </a:rPr>
              <a:t>ca</a:t>
            </a:r>
            <a:r>
              <a:rPr sz="3200" b="1" spc="-10" dirty="0">
                <a:latin typeface="Arial"/>
                <a:cs typeface="Arial"/>
              </a:rPr>
              <a:t>r</a:t>
            </a:r>
            <a:r>
              <a:rPr sz="3200" b="1" spc="-20" dirty="0">
                <a:latin typeface="Arial"/>
                <a:cs typeface="Arial"/>
              </a:rPr>
              <a:t>diog</a:t>
            </a:r>
            <a:r>
              <a:rPr sz="3200" b="1" spc="-10" dirty="0">
                <a:latin typeface="Arial"/>
                <a:cs typeface="Arial"/>
              </a:rPr>
              <a:t>r</a:t>
            </a:r>
            <a:r>
              <a:rPr sz="3200" b="1" spc="-5" dirty="0">
                <a:latin typeface="Arial"/>
                <a:cs typeface="Arial"/>
              </a:rPr>
              <a:t>a</a:t>
            </a:r>
            <a:r>
              <a:rPr sz="3200" b="1" spc="-20" dirty="0">
                <a:latin typeface="Arial"/>
                <a:cs typeface="Arial"/>
              </a:rPr>
              <a:t>phi</a:t>
            </a:r>
            <a:r>
              <a:rPr sz="3200" b="1" dirty="0">
                <a:latin typeface="Arial"/>
                <a:cs typeface="Arial"/>
              </a:rPr>
              <a:t>c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Arial"/>
                <a:cs typeface="Arial"/>
              </a:rPr>
              <a:t>C</a:t>
            </a:r>
            <a:r>
              <a:rPr sz="3200" b="1" spc="-20" dirty="0">
                <a:latin typeface="Arial"/>
                <a:cs typeface="Arial"/>
              </a:rPr>
              <a:t>h</a:t>
            </a:r>
            <a:r>
              <a:rPr sz="3200" b="1" spc="-5" dirty="0">
                <a:latin typeface="Arial"/>
                <a:cs typeface="Arial"/>
              </a:rPr>
              <a:t>a</a:t>
            </a:r>
            <a:r>
              <a:rPr sz="3200" b="1" spc="-10" dirty="0">
                <a:latin typeface="Arial"/>
                <a:cs typeface="Arial"/>
              </a:rPr>
              <a:t>r</a:t>
            </a:r>
            <a:r>
              <a:rPr sz="3200" b="1" spc="-5" dirty="0">
                <a:latin typeface="Arial"/>
                <a:cs typeface="Arial"/>
              </a:rPr>
              <a:t>ac</a:t>
            </a:r>
            <a:r>
              <a:rPr sz="3200" b="1" spc="-10" dirty="0">
                <a:latin typeface="Arial"/>
                <a:cs typeface="Arial"/>
              </a:rPr>
              <a:t>t</a:t>
            </a:r>
            <a:r>
              <a:rPr sz="3200" b="1" spc="-5" dirty="0">
                <a:latin typeface="Arial"/>
                <a:cs typeface="Arial"/>
              </a:rPr>
              <a:t>e</a:t>
            </a:r>
            <a:r>
              <a:rPr sz="3200" b="1" spc="-10" dirty="0">
                <a:latin typeface="Arial"/>
                <a:cs typeface="Arial"/>
              </a:rPr>
              <a:t>r</a:t>
            </a:r>
            <a:r>
              <a:rPr sz="3200" b="1" spc="-20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z</a:t>
            </a:r>
            <a:r>
              <a:rPr sz="3200" b="1" spc="-5" dirty="0">
                <a:latin typeface="Arial"/>
                <a:cs typeface="Arial"/>
              </a:rPr>
              <a:t>a</a:t>
            </a:r>
            <a:r>
              <a:rPr sz="3200" b="1" spc="-10" dirty="0">
                <a:latin typeface="Arial"/>
                <a:cs typeface="Arial"/>
              </a:rPr>
              <a:t>t</a:t>
            </a:r>
            <a:r>
              <a:rPr sz="3200" b="1" spc="-20" dirty="0">
                <a:latin typeface="Arial"/>
                <a:cs typeface="Arial"/>
              </a:rPr>
              <a:t>ion</a:t>
            </a:r>
            <a:r>
              <a:rPr sz="3200" b="1" spc="8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f</a:t>
            </a:r>
            <a:endParaRPr sz="320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1094105" algn="l"/>
                <a:tab pos="8757920" algn="l"/>
              </a:tabLst>
              <a:defRPr/>
            </a:pPr>
            <a:r>
              <a:rPr sz="3200" b="1" u="heavy" spc="-10" dirty="0">
                <a:latin typeface="Arial"/>
                <a:cs typeface="Arial"/>
              </a:rPr>
              <a:t> </a:t>
            </a:r>
            <a:r>
              <a:rPr sz="3200" b="1" u="heavy" spc="-10" dirty="0">
                <a:latin typeface="Times New Roman"/>
                <a:cs typeface="Times New Roman"/>
              </a:rPr>
              <a:t>	</a:t>
            </a:r>
            <a:r>
              <a:rPr sz="3200" b="1" u="heavy" spc="-20" dirty="0">
                <a:latin typeface="Arial"/>
                <a:cs typeface="Arial"/>
              </a:rPr>
              <a:t>P</a:t>
            </a:r>
            <a:r>
              <a:rPr sz="3200" b="1" u="heavy" spc="5" dirty="0">
                <a:latin typeface="Arial"/>
                <a:cs typeface="Arial"/>
              </a:rPr>
              <a:t>A</a:t>
            </a:r>
            <a:r>
              <a:rPr sz="3200" b="1" u="heavy" dirty="0">
                <a:latin typeface="Arial"/>
                <a:cs typeface="Arial"/>
              </a:rPr>
              <a:t>H</a:t>
            </a:r>
            <a:r>
              <a:rPr sz="3200" b="1" u="heavy" spc="-30" dirty="0">
                <a:latin typeface="Arial"/>
                <a:cs typeface="Arial"/>
              </a:rPr>
              <a:t> </a:t>
            </a:r>
            <a:r>
              <a:rPr sz="3200" b="1" u="heavy" spc="5" dirty="0">
                <a:latin typeface="Arial"/>
                <a:cs typeface="Arial"/>
              </a:rPr>
              <a:t>D</a:t>
            </a:r>
            <a:r>
              <a:rPr sz="3200" b="1" u="heavy" spc="-20" dirty="0">
                <a:latin typeface="Arial"/>
                <a:cs typeface="Arial"/>
              </a:rPr>
              <a:t>i</a:t>
            </a:r>
            <a:r>
              <a:rPr sz="3200" b="1" u="heavy" spc="-5" dirty="0">
                <a:latin typeface="Arial"/>
                <a:cs typeface="Arial"/>
              </a:rPr>
              <a:t>sease</a:t>
            </a:r>
            <a:r>
              <a:rPr sz="3200" b="1" u="heavy" spc="-40" dirty="0">
                <a:latin typeface="Arial"/>
                <a:cs typeface="Arial"/>
              </a:rPr>
              <a:t> </a:t>
            </a:r>
            <a:r>
              <a:rPr sz="3200" b="1" u="heavy" spc="-20" dirty="0">
                <a:latin typeface="Arial"/>
                <a:cs typeface="Arial"/>
              </a:rPr>
              <a:t>P</a:t>
            </a:r>
            <a:r>
              <a:rPr sz="3200" b="1" u="heavy" spc="-10" dirty="0">
                <a:latin typeface="Arial"/>
                <a:cs typeface="Arial"/>
              </a:rPr>
              <a:t>r</a:t>
            </a:r>
            <a:r>
              <a:rPr sz="3200" b="1" u="heavy" spc="-20" dirty="0">
                <a:latin typeface="Arial"/>
                <a:cs typeface="Arial"/>
              </a:rPr>
              <a:t>og</a:t>
            </a:r>
            <a:r>
              <a:rPr sz="3200" b="1" u="heavy" spc="-10" dirty="0">
                <a:latin typeface="Arial"/>
                <a:cs typeface="Arial"/>
              </a:rPr>
              <a:t>r</a:t>
            </a:r>
            <a:r>
              <a:rPr sz="3200" b="1" u="heavy" spc="-5" dirty="0">
                <a:latin typeface="Arial"/>
                <a:cs typeface="Arial"/>
              </a:rPr>
              <a:t>ess</a:t>
            </a:r>
            <a:r>
              <a:rPr sz="3200" b="1" u="heavy" spc="-10" dirty="0">
                <a:latin typeface="Arial"/>
                <a:cs typeface="Arial"/>
              </a:rPr>
              <a:t>i</a:t>
            </a:r>
            <a:r>
              <a:rPr sz="3200" b="1" u="heavy" spc="-20" dirty="0">
                <a:latin typeface="Arial"/>
                <a:cs typeface="Arial"/>
              </a:rPr>
              <a:t>on </a:t>
            </a:r>
            <a:r>
              <a:rPr sz="3200" b="1" u="heavy" dirty="0">
                <a:latin typeface="Times New Roman"/>
                <a:cs typeface="Times New Roman"/>
              </a:rPr>
              <a:t>	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657350"/>
            <a:ext cx="2189163" cy="400050"/>
          </a:xfrm>
          <a:prstGeom prst="rect">
            <a:avLst/>
          </a:prstGeom>
          <a:ln w="38099">
            <a:solidFill>
              <a:srgbClr val="C00000"/>
            </a:solidFill>
          </a:ln>
        </p:spPr>
        <p:txBody>
          <a:bodyPr lIns="0" tIns="0" rIns="0" bIns="0">
            <a:spAutoFit/>
          </a:bodyPr>
          <a:lstStyle/>
          <a:p>
            <a:pPr marL="1536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7388" y="1654175"/>
            <a:ext cx="2976562" cy="400050"/>
          </a:xfrm>
          <a:prstGeom prst="rect">
            <a:avLst/>
          </a:prstGeom>
          <a:ln w="38099">
            <a:solidFill>
              <a:srgbClr val="C00000"/>
            </a:solidFill>
          </a:ln>
        </p:spPr>
        <p:txBody>
          <a:bodyPr lIns="0" tIns="0" rIns="0" bIns="0">
            <a:spAutoFit/>
          </a:bodyPr>
          <a:lstStyle/>
          <a:p>
            <a:pPr marL="1739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spc="-1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ode</a:t>
            </a:r>
            <a:r>
              <a:rPr sz="2000" spc="-10" dirty="0">
                <a:latin typeface="Arial"/>
                <a:cs typeface="Arial"/>
              </a:rPr>
              <a:t>rat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3388" y="1657350"/>
            <a:ext cx="1751012" cy="400050"/>
          </a:xfrm>
          <a:prstGeom prst="rect">
            <a:avLst/>
          </a:prstGeom>
          <a:ln w="38099">
            <a:solidFill>
              <a:srgbClr val="C00000"/>
            </a:solidFill>
          </a:ln>
        </p:spPr>
        <p:txBody>
          <a:bodyPr lIns="0" tIns="0" rIns="0" bIns="0">
            <a:spAutoFit/>
          </a:bodyPr>
          <a:lstStyle/>
          <a:p>
            <a:pPr marL="1663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920" name="object 8"/>
          <p:cNvSpPr>
            <a:spLocks noChangeArrowheads="1"/>
          </p:cNvSpPr>
          <p:nvPr/>
        </p:nvSpPr>
        <p:spPr bwMode="auto">
          <a:xfrm>
            <a:off x="3048000" y="2438400"/>
            <a:ext cx="6096000" cy="2667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1" name="object 9"/>
          <p:cNvSpPr>
            <a:spLocks noChangeArrowheads="1"/>
          </p:cNvSpPr>
          <p:nvPr/>
        </p:nvSpPr>
        <p:spPr bwMode="auto">
          <a:xfrm>
            <a:off x="0" y="2438400"/>
            <a:ext cx="3105150" cy="2667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077200" cy="592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5" y="6750050"/>
            <a:ext cx="7826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251460" rtlCol="0"/>
          <a:lstStyle/>
          <a:p>
            <a:pPr marL="9912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30" dirty="0"/>
              <a:t>E</a:t>
            </a:r>
            <a:r>
              <a:rPr sz="2800" dirty="0"/>
              <a:t>c</a:t>
            </a:r>
            <a:r>
              <a:rPr sz="2800" spc="-15" dirty="0"/>
              <a:t>ho</a:t>
            </a:r>
            <a:r>
              <a:rPr sz="2800" spc="-20" dirty="0"/>
              <a:t>c</a:t>
            </a:r>
            <a:r>
              <a:rPr sz="2800" dirty="0"/>
              <a:t>a</a:t>
            </a:r>
            <a:r>
              <a:rPr sz="2800" spc="-10" dirty="0"/>
              <a:t>r</a:t>
            </a:r>
            <a:r>
              <a:rPr sz="2800" spc="-15" dirty="0"/>
              <a:t>d</a:t>
            </a:r>
            <a:r>
              <a:rPr sz="2800" spc="-10" dirty="0"/>
              <a:t>i</a:t>
            </a:r>
            <a:r>
              <a:rPr sz="2800" spc="-15" dirty="0"/>
              <a:t>og</a:t>
            </a:r>
            <a:r>
              <a:rPr sz="2800" spc="-25" dirty="0"/>
              <a:t>r</a:t>
            </a:r>
            <a:r>
              <a:rPr sz="2800" dirty="0"/>
              <a:t>a</a:t>
            </a:r>
            <a:r>
              <a:rPr sz="2800" spc="-15" dirty="0"/>
              <a:t>ph</a:t>
            </a:r>
            <a:r>
              <a:rPr sz="2800" spc="-10" dirty="0"/>
              <a:t>i</a:t>
            </a:r>
            <a:r>
              <a:rPr sz="2800" dirty="0"/>
              <a:t>c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/>
              <a:t>F</a:t>
            </a:r>
            <a:r>
              <a:rPr sz="2800" spc="-20" dirty="0"/>
              <a:t>e</a:t>
            </a:r>
            <a:r>
              <a:rPr sz="2800" dirty="0"/>
              <a:t>a</a:t>
            </a:r>
            <a:r>
              <a:rPr sz="2800" spc="5" dirty="0"/>
              <a:t>tu</a:t>
            </a:r>
            <a:r>
              <a:rPr sz="2800" spc="-10" dirty="0"/>
              <a:t>r</a:t>
            </a:r>
            <a:r>
              <a:rPr sz="2800" dirty="0"/>
              <a:t>es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/>
              <a:t>o</a:t>
            </a:r>
            <a:r>
              <a:rPr sz="2800" spc="-10" dirty="0"/>
              <a:t>f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/>
              <a:t>(</a:t>
            </a:r>
            <a:r>
              <a:rPr sz="2800" spc="-10" dirty="0"/>
              <a:t>I</a:t>
            </a:r>
            <a:r>
              <a:rPr sz="2800" spc="-15" dirty="0"/>
              <a:t>d</a:t>
            </a:r>
            <a:r>
              <a:rPr sz="2800" spc="-10" dirty="0"/>
              <a:t>i</a:t>
            </a:r>
            <a:r>
              <a:rPr sz="2800" spc="-15" dirty="0"/>
              <a:t>op</a:t>
            </a:r>
            <a:r>
              <a:rPr sz="2800" spc="-20" dirty="0"/>
              <a:t>a</a:t>
            </a:r>
            <a:r>
              <a:rPr sz="2800" spc="-10" dirty="0"/>
              <a:t>thi</a:t>
            </a:r>
            <a:r>
              <a:rPr sz="2800" dirty="0"/>
              <a:t>c)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29" dirty="0"/>
              <a:t>P</a:t>
            </a:r>
            <a:r>
              <a:rPr sz="2800" spc="-85" dirty="0"/>
              <a:t>A</a:t>
            </a:r>
            <a:r>
              <a:rPr sz="2800" dirty="0"/>
              <a:t>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775" y="1301750"/>
            <a:ext cx="671195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6379" indent="-233679" fontAlgn="auto">
              <a:spcBef>
                <a:spcPts val="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400" dirty="0">
                <a:latin typeface="Arial"/>
                <a:cs typeface="Arial"/>
              </a:rPr>
              <a:t>98%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demons</a:t>
            </a:r>
            <a:r>
              <a:rPr sz="2400" spc="-2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Arial"/>
                <a:cs typeface="Arial"/>
              </a:rPr>
              <a:t>R</a:t>
            </a:r>
            <a:r>
              <a:rPr sz="2400" b="1" spc="-20" dirty="0">
                <a:latin typeface="Arial"/>
                <a:cs typeface="Arial"/>
              </a:rPr>
              <a:t>V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25" dirty="0">
                <a:latin typeface="Arial"/>
                <a:cs typeface="Arial"/>
              </a:rPr>
              <a:t>n</a:t>
            </a:r>
            <a:r>
              <a:rPr sz="2400" b="1" spc="-2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r</a:t>
            </a:r>
            <a:r>
              <a:rPr sz="2400" b="1" spc="-25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5" dirty="0">
                <a:latin typeface="Arial"/>
                <a:cs typeface="Arial"/>
              </a:rPr>
              <a:t>m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spc="-2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775" y="1893888"/>
            <a:ext cx="3754438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6379" indent="-233679" fontAlgn="auto">
              <a:spcBef>
                <a:spcPts val="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400" dirty="0">
                <a:latin typeface="Arial"/>
                <a:cs typeface="Arial"/>
              </a:rPr>
              <a:t>92%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had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argement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966" name="object 6"/>
          <p:cNvSpPr txBox="1">
            <a:spLocks noChangeArrowheads="1"/>
          </p:cNvSpPr>
          <p:nvPr/>
        </p:nvSpPr>
        <p:spPr bwMode="auto">
          <a:xfrm>
            <a:off x="993775" y="2482850"/>
            <a:ext cx="76279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60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Char char=""/>
            </a:pPr>
            <a:r>
              <a:rPr lang="en-US" sz="2400">
                <a:latin typeface="Arial" charset="0"/>
              </a:rPr>
              <a:t>90%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exhibit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systolic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(interventricular)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" charset="0"/>
              </a:rPr>
              <a:t>septal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" charset="0"/>
              </a:rPr>
              <a:t>flattening</a:t>
            </a:r>
            <a:endParaRPr lang="en-US" sz="2400">
              <a:latin typeface="Arial" charset="0"/>
            </a:endParaRPr>
          </a:p>
          <a:p>
            <a:pPr eaLnBrk="1" hangingPunct="1">
              <a:spcBef>
                <a:spcPts val="1775"/>
              </a:spcBef>
              <a:buSzPct val="75000"/>
              <a:buFont typeface="Wingdings" pitchFamily="2" charset="2"/>
              <a:buChar char=""/>
            </a:pPr>
            <a:r>
              <a:rPr lang="en-US" sz="2400">
                <a:latin typeface="Arial" charset="0"/>
              </a:rPr>
              <a:t>76%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had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(qualitative)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" charset="0"/>
              </a:rPr>
              <a:t>RV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" charset="0"/>
              </a:rPr>
              <a:t>systolic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Arial" charset="0"/>
              </a:rPr>
              <a:t>dysfunction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ts val="2863"/>
              </a:lnSpc>
              <a:spcBef>
                <a:spcPts val="1913"/>
              </a:spcBef>
              <a:buSzPct val="75000"/>
              <a:buFont typeface="Wingdings" pitchFamily="2" charset="2"/>
              <a:buChar char=""/>
            </a:pPr>
            <a:r>
              <a:rPr lang="en-US" sz="2400">
                <a:latin typeface="Arial" charset="0"/>
              </a:rPr>
              <a:t>70%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of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patients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had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MS PGothic" pitchFamily="34" charset="-128"/>
                <a:ea typeface="MS PGothic" pitchFamily="34" charset="-128"/>
              </a:rPr>
              <a:t>“</a:t>
            </a:r>
            <a:r>
              <a:rPr lang="en-US" sz="2400">
                <a:latin typeface="Arial" charset="0"/>
              </a:rPr>
              <a:t>grade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I</a:t>
            </a:r>
            <a:r>
              <a:rPr lang="en-US" sz="2400">
                <a:latin typeface="MS PGothic" pitchFamily="34" charset="-128"/>
                <a:ea typeface="MS PGothic" pitchFamily="34" charset="-128"/>
              </a:rPr>
              <a:t>”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diastolic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dysfunction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(E&lt;A)</a:t>
            </a:r>
          </a:p>
          <a:p>
            <a:pPr eaLnBrk="1" hangingPunct="1">
              <a:spcBef>
                <a:spcPts val="1688"/>
              </a:spcBef>
              <a:buSzPct val="75000"/>
              <a:buFont typeface="Wingdings" pitchFamily="2" charset="2"/>
              <a:buChar char=""/>
            </a:pPr>
            <a:r>
              <a:rPr lang="en-US" sz="2400">
                <a:latin typeface="Arial" charset="0"/>
              </a:rPr>
              <a:t>All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patients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demonstrated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normal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LV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function</a:t>
            </a:r>
          </a:p>
          <a:p>
            <a:pPr eaLnBrk="1" hangingPunct="1">
              <a:spcBef>
                <a:spcPts val="1775"/>
              </a:spcBef>
              <a:buSzPct val="75000"/>
              <a:buFont typeface="Wingdings" pitchFamily="2" charset="2"/>
              <a:buChar char=""/>
            </a:pPr>
            <a:r>
              <a:rPr lang="en-US" sz="2400">
                <a:latin typeface="Arial" charset="0"/>
              </a:rPr>
              <a:t>&lt;2%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of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patients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had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&gt;mild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mitral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regurgitation</a:t>
            </a:r>
          </a:p>
        </p:txBody>
      </p:sp>
      <p:sp>
        <p:nvSpPr>
          <p:cNvPr id="40967" name="object 7"/>
          <p:cNvSpPr>
            <a:spLocks/>
          </p:cNvSpPr>
          <p:nvPr/>
        </p:nvSpPr>
        <p:spPr bwMode="auto">
          <a:xfrm>
            <a:off x="1006475" y="6129338"/>
            <a:ext cx="120650" cy="509587"/>
          </a:xfrm>
          <a:custGeom>
            <a:avLst/>
            <a:gdLst>
              <a:gd name="T0" fmla="*/ 0 w 121919"/>
              <a:gd name="T1" fmla="*/ 506738 h 510540"/>
              <a:gd name="T2" fmla="*/ 116921 w 121919"/>
              <a:gd name="T3" fmla="*/ 506738 h 510540"/>
              <a:gd name="T4" fmla="*/ 116921 w 121919"/>
              <a:gd name="T5" fmla="*/ 0 h 510540"/>
              <a:gd name="T6" fmla="*/ 0 w 121919"/>
              <a:gd name="T7" fmla="*/ 0 h 510540"/>
              <a:gd name="T8" fmla="*/ 0 w 121919"/>
              <a:gd name="T9" fmla="*/ 506738 h 5105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19" h="510540">
                <a:moveTo>
                  <a:pt x="0" y="510539"/>
                </a:moveTo>
                <a:lnTo>
                  <a:pt x="121919" y="510539"/>
                </a:lnTo>
                <a:lnTo>
                  <a:pt x="121919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object 8"/>
          <p:cNvSpPr txBox="1"/>
          <p:nvPr/>
        </p:nvSpPr>
        <p:spPr>
          <a:xfrm>
            <a:off x="1755775" y="6249988"/>
            <a:ext cx="6119813" cy="177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spc="-1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V</a:t>
            </a:r>
            <a:r>
              <a:rPr sz="1200" spc="-5" dirty="0">
                <a:latin typeface="Arial"/>
                <a:cs typeface="Arial"/>
              </a:rPr>
              <a:t>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spc="-2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Arial"/>
                <a:cs typeface="Arial"/>
              </a:rPr>
              <a:t>v</a:t>
            </a:r>
            <a:r>
              <a:rPr sz="1200" spc="-10" dirty="0">
                <a:latin typeface="Arial"/>
                <a:cs typeface="Arial"/>
              </a:rPr>
              <a:t>en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ula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;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PVD</a:t>
            </a:r>
            <a:r>
              <a:rPr sz="1200" spc="-5" dirty="0">
                <a:latin typeface="Arial"/>
                <a:cs typeface="Arial"/>
              </a:rPr>
              <a:t>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pul</a:t>
            </a:r>
            <a:r>
              <a:rPr sz="1200" spc="-20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ona</a:t>
            </a:r>
            <a:r>
              <a:rPr sz="1200" dirty="0">
                <a:latin typeface="Arial"/>
                <a:cs typeface="Arial"/>
              </a:rPr>
              <a:t>ry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Arial"/>
                <a:cs typeface="Arial"/>
              </a:rPr>
              <a:t>v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sc</a:t>
            </a:r>
            <a:r>
              <a:rPr sz="1200" spc="-10" dirty="0">
                <a:latin typeface="Arial"/>
                <a:cs typeface="Arial"/>
              </a:rPr>
              <a:t>ula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di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ea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2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;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RA,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igh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tr</a:t>
            </a:r>
            <a:r>
              <a:rPr sz="1200" spc="-10" dirty="0">
                <a:latin typeface="Arial"/>
                <a:cs typeface="Arial"/>
              </a:rPr>
              <a:t>ial</a:t>
            </a:r>
            <a:r>
              <a:rPr sz="1200" spc="-5" dirty="0">
                <a:latin typeface="Arial"/>
                <a:cs typeface="Arial"/>
              </a:rPr>
              <a:t>;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RV,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igh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Arial"/>
                <a:cs typeface="Arial"/>
              </a:rPr>
              <a:t>v</a:t>
            </a:r>
            <a:r>
              <a:rPr sz="1200" spc="-10" dirty="0">
                <a:latin typeface="Arial"/>
                <a:cs typeface="Arial"/>
              </a:rPr>
              <a:t>en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ula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5775" y="6640513"/>
            <a:ext cx="3241675" cy="152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spc="-20" dirty="0">
                <a:latin typeface="Arial"/>
                <a:cs typeface="Arial"/>
              </a:rPr>
              <a:t>B</a:t>
            </a:r>
            <a:r>
              <a:rPr sz="1000" dirty="0">
                <a:latin typeface="Arial"/>
                <a:cs typeface="Arial"/>
              </a:rPr>
              <a:t>ossone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et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Arial"/>
                <a:cs typeface="Arial"/>
              </a:rPr>
              <a:t>J</a:t>
            </a:r>
            <a:r>
              <a:rPr sz="1000" i="1" spc="3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Arial"/>
                <a:cs typeface="Arial"/>
              </a:rPr>
              <a:t>A</a:t>
            </a:r>
            <a:r>
              <a:rPr sz="1000" i="1" dirty="0">
                <a:latin typeface="Arial"/>
                <a:cs typeface="Arial"/>
              </a:rPr>
              <a:t>m</a:t>
            </a:r>
            <a:r>
              <a:rPr sz="1000" i="1" spc="3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Arial"/>
                <a:cs typeface="Arial"/>
              </a:rPr>
              <a:t>S</a:t>
            </a:r>
            <a:r>
              <a:rPr sz="1000" i="1" dirty="0">
                <a:latin typeface="Arial"/>
                <a:cs typeface="Arial"/>
              </a:rPr>
              <a:t>oc</a:t>
            </a:r>
            <a:r>
              <a:rPr sz="1000" i="1" spc="1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Arial"/>
                <a:cs typeface="Arial"/>
              </a:rPr>
              <a:t>E</a:t>
            </a:r>
            <a:r>
              <a:rPr sz="1000" i="1" dirty="0">
                <a:latin typeface="Arial"/>
                <a:cs typeface="Arial"/>
              </a:rPr>
              <a:t>choca</a:t>
            </a:r>
            <a:r>
              <a:rPr sz="1000" i="1" spc="5" dirty="0">
                <a:latin typeface="Arial"/>
                <a:cs typeface="Arial"/>
              </a:rPr>
              <a:t>r</a:t>
            </a:r>
            <a:r>
              <a:rPr sz="1000" i="1" dirty="0">
                <a:latin typeface="Arial"/>
                <a:cs typeface="Arial"/>
              </a:rPr>
              <a:t>d</a:t>
            </a:r>
            <a:r>
              <a:rPr sz="1000" i="1" spc="-25" dirty="0">
                <a:latin typeface="Arial"/>
                <a:cs typeface="Arial"/>
              </a:rPr>
              <a:t>i</a:t>
            </a:r>
            <a:r>
              <a:rPr sz="1000" i="1" dirty="0">
                <a:latin typeface="Arial"/>
                <a:cs typeface="Arial"/>
              </a:rPr>
              <a:t>og</a:t>
            </a:r>
            <a:r>
              <a:rPr sz="1000" i="1" spc="5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1999;12:6</a:t>
            </a:r>
            <a:r>
              <a:rPr sz="1000" spc="-20" dirty="0">
                <a:latin typeface="Arial"/>
                <a:cs typeface="Arial"/>
              </a:rPr>
              <a:t>5</a:t>
            </a:r>
            <a:r>
              <a:rPr sz="1000" dirty="0">
                <a:latin typeface="Arial"/>
                <a:cs typeface="Arial"/>
              </a:rPr>
              <a:t>5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20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6</a:t>
            </a:r>
            <a:r>
              <a:rPr sz="1000" spc="-25" dirty="0">
                <a:latin typeface="Arial"/>
                <a:cs typeface="Arial"/>
              </a:rPr>
              <a:t>2.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970" name="object 10"/>
          <p:cNvSpPr>
            <a:spLocks/>
          </p:cNvSpPr>
          <p:nvPr/>
        </p:nvSpPr>
        <p:spPr bwMode="auto">
          <a:xfrm>
            <a:off x="7696200" y="1219200"/>
            <a:ext cx="1447800" cy="1323975"/>
          </a:xfrm>
          <a:custGeom>
            <a:avLst/>
            <a:gdLst>
              <a:gd name="T0" fmla="*/ 0 w 1447800"/>
              <a:gd name="T1" fmla="*/ 1323974 h 1323975"/>
              <a:gd name="T2" fmla="*/ 1447799 w 1447800"/>
              <a:gd name="T3" fmla="*/ 1323974 h 1323975"/>
              <a:gd name="T4" fmla="*/ 1447799 w 1447800"/>
              <a:gd name="T5" fmla="*/ 0 h 1323975"/>
              <a:gd name="T6" fmla="*/ 0 w 1447800"/>
              <a:gd name="T7" fmla="*/ 0 h 1323975"/>
              <a:gd name="T8" fmla="*/ 0 w 1447800"/>
              <a:gd name="T9" fmla="*/ 1323974 h 13239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7800" h="1323975">
                <a:moveTo>
                  <a:pt x="0" y="1323974"/>
                </a:moveTo>
                <a:lnTo>
                  <a:pt x="1447799" y="1323974"/>
                </a:lnTo>
                <a:lnTo>
                  <a:pt x="1447799" y="0"/>
                </a:lnTo>
                <a:lnTo>
                  <a:pt x="0" y="0"/>
                </a:lnTo>
                <a:lnTo>
                  <a:pt x="0" y="1323974"/>
                </a:lnTo>
                <a:close/>
              </a:path>
            </a:pathLst>
          </a:custGeom>
          <a:noFill/>
          <a:ln w="25399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1" name="object 11"/>
          <p:cNvSpPr txBox="1">
            <a:spLocks noChangeArrowheads="1"/>
          </p:cNvSpPr>
          <p:nvPr/>
        </p:nvSpPr>
        <p:spPr bwMode="auto">
          <a:xfrm>
            <a:off x="7780338" y="1292225"/>
            <a:ext cx="12795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latin typeface="Arial" charset="0"/>
              </a:rPr>
              <a:t>Triad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of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right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heart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findings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in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Arial" charset="0"/>
              </a:rPr>
              <a:t>PVD</a:t>
            </a:r>
            <a:endParaRPr lang="en-US" sz="2000">
              <a:latin typeface="Arial" charset="0"/>
            </a:endParaRPr>
          </a:p>
        </p:txBody>
      </p:sp>
      <p:sp>
        <p:nvSpPr>
          <p:cNvPr id="40972" name="object 12"/>
          <p:cNvSpPr>
            <a:spLocks noChangeArrowheads="1"/>
          </p:cNvSpPr>
          <p:nvPr/>
        </p:nvSpPr>
        <p:spPr bwMode="auto">
          <a:xfrm>
            <a:off x="5313363" y="1198563"/>
            <a:ext cx="2478087" cy="496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3" name="object 13"/>
          <p:cNvSpPr>
            <a:spLocks noChangeArrowheads="1"/>
          </p:cNvSpPr>
          <p:nvPr/>
        </p:nvSpPr>
        <p:spPr bwMode="auto">
          <a:xfrm>
            <a:off x="6227763" y="2417763"/>
            <a:ext cx="2401887" cy="4968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4" name="object 14"/>
          <p:cNvSpPr>
            <a:spLocks noChangeArrowheads="1"/>
          </p:cNvSpPr>
          <p:nvPr/>
        </p:nvSpPr>
        <p:spPr bwMode="auto">
          <a:xfrm>
            <a:off x="4094163" y="3027363"/>
            <a:ext cx="3621087" cy="4968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92516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5" dirty="0"/>
              <a:t>N</a:t>
            </a:r>
            <a:r>
              <a:rPr spc="-20" dirty="0"/>
              <a:t>o</a:t>
            </a:r>
            <a:r>
              <a:rPr spc="-10" dirty="0"/>
              <a:t>rm</a:t>
            </a:r>
            <a:r>
              <a:rPr spc="-25" dirty="0"/>
              <a:t>a</a:t>
            </a:r>
            <a:r>
              <a:rPr spc="-10" dirty="0"/>
              <a:t>l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5" dirty="0"/>
              <a:t>R</a:t>
            </a:r>
            <a:r>
              <a:rPr spc="-25" dirty="0"/>
              <a:t>V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20" dirty="0"/>
              <a:t>h</a:t>
            </a:r>
            <a:r>
              <a:rPr spc="-5" dirty="0"/>
              <a:t>a</a:t>
            </a:r>
            <a:r>
              <a:rPr spc="-10" dirty="0"/>
              <a:t>r</a:t>
            </a:r>
            <a:r>
              <a:rPr spc="-5" dirty="0"/>
              <a:t>ac</a:t>
            </a:r>
            <a:r>
              <a:rPr spc="-10" dirty="0"/>
              <a:t>t</a:t>
            </a:r>
            <a:r>
              <a:rPr spc="-5" dirty="0"/>
              <a:t>e</a:t>
            </a:r>
            <a:r>
              <a:rPr spc="-10" dirty="0"/>
              <a:t>r</a:t>
            </a:r>
            <a:r>
              <a:rPr spc="-20" dirty="0"/>
              <a:t>i</a:t>
            </a:r>
            <a:r>
              <a:rPr spc="-5" dirty="0"/>
              <a:t>s</a:t>
            </a:r>
            <a:r>
              <a:rPr spc="-10" dirty="0"/>
              <a:t>t</a:t>
            </a:r>
            <a:r>
              <a:rPr spc="-20" dirty="0"/>
              <a:t>i</a:t>
            </a:r>
            <a:r>
              <a:rPr spc="-5" dirty="0"/>
              <a:t>cs</a:t>
            </a:r>
          </a:p>
        </p:txBody>
      </p:sp>
      <p:sp>
        <p:nvSpPr>
          <p:cNvPr id="5123" name="object 3"/>
          <p:cNvSpPr txBox="1">
            <a:spLocks noChangeArrowheads="1"/>
          </p:cNvSpPr>
          <p:nvPr/>
        </p:nvSpPr>
        <p:spPr bwMode="auto">
          <a:xfrm>
            <a:off x="993775" y="1309688"/>
            <a:ext cx="7461250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60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032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Char char=""/>
            </a:pPr>
            <a:r>
              <a:rPr lang="en-US" sz="2800">
                <a:latin typeface="Arial" charset="0"/>
              </a:rPr>
              <a:t>RV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is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not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simply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weak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Left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Ventricle</a:t>
            </a:r>
          </a:p>
          <a:p>
            <a:pPr eaLnBrk="1" hangingPunct="1">
              <a:spcBef>
                <a:spcPts val="675"/>
              </a:spcBef>
              <a:buSzPct val="75000"/>
              <a:buFont typeface="Wingdings" pitchFamily="2" charset="2"/>
              <a:buChar char=""/>
            </a:pPr>
            <a:r>
              <a:rPr lang="en-US" sz="2800">
                <a:latin typeface="Arial" charset="0"/>
              </a:rPr>
              <a:t>Normal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RV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wall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thickness: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2-3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mm</a:t>
            </a:r>
          </a:p>
          <a:p>
            <a:pPr eaLnBrk="1" hangingPunct="1">
              <a:spcBef>
                <a:spcPts val="663"/>
              </a:spcBef>
              <a:buSzPct val="75000"/>
              <a:buFont typeface="Wingdings" pitchFamily="2" charset="2"/>
              <a:buChar char=""/>
            </a:pPr>
            <a:r>
              <a:rPr lang="en-US" sz="2800">
                <a:latin typeface="Arial" charset="0"/>
              </a:rPr>
              <a:t>Normal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LV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wall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thickness: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8-11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mm</a:t>
            </a:r>
          </a:p>
          <a:p>
            <a:pPr eaLnBrk="1" hangingPunct="1">
              <a:spcBef>
                <a:spcPts val="675"/>
              </a:spcBef>
              <a:buSzPct val="75000"/>
              <a:buFont typeface="Wingdings" pitchFamily="2" charset="2"/>
              <a:buChar char=""/>
            </a:pPr>
            <a:r>
              <a:rPr lang="en-US" sz="2800">
                <a:latin typeface="Arial" charset="0"/>
              </a:rPr>
              <a:t>RV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contraction: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peristaltic-like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beginning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at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apex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and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moves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in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wave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toward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the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outflow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tract</a:t>
            </a:r>
          </a:p>
          <a:p>
            <a:pPr eaLnBrk="1" hangingPunct="1">
              <a:spcBef>
                <a:spcPts val="675"/>
              </a:spcBef>
              <a:buSzPct val="75000"/>
              <a:buFont typeface="Wingdings" pitchFamily="2" charset="2"/>
              <a:buChar char=""/>
            </a:pPr>
            <a:r>
              <a:rPr lang="en-US" sz="2800">
                <a:latin typeface="Arial" charset="0"/>
              </a:rPr>
              <a:t>Coronary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perfusion:</a:t>
            </a:r>
          </a:p>
          <a:p>
            <a:pPr lvl="1" eaLnBrk="1" hangingPunct="1">
              <a:spcBef>
                <a:spcPts val="575"/>
              </a:spcBef>
              <a:buSzPct val="85000"/>
              <a:buFont typeface="Arial" charset="0"/>
              <a:buChar char="–"/>
            </a:pPr>
            <a:r>
              <a:rPr lang="en-US" sz="2400">
                <a:latin typeface="Arial" charset="0"/>
              </a:rPr>
              <a:t>Vascular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supply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2/3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RCA,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1/3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left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branches</a:t>
            </a:r>
          </a:p>
          <a:p>
            <a:pPr lvl="1" eaLnBrk="1" hangingPunct="1">
              <a:spcBef>
                <a:spcPts val="575"/>
              </a:spcBef>
              <a:buSzPct val="85000"/>
              <a:buFont typeface="Arial" charset="0"/>
              <a:buChar char="–"/>
            </a:pPr>
            <a:r>
              <a:rPr lang="en-US" sz="2400" i="1">
                <a:latin typeface="Arial" charset="0"/>
              </a:rPr>
              <a:t>LV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confined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to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diastole</a:t>
            </a:r>
            <a:endParaRPr lang="en-US" sz="2400">
              <a:latin typeface="Arial" charset="0"/>
            </a:endParaRPr>
          </a:p>
          <a:p>
            <a:pPr lvl="1" eaLnBrk="1" hangingPunct="1">
              <a:spcBef>
                <a:spcPts val="575"/>
              </a:spcBef>
              <a:buSzPct val="85000"/>
              <a:buFont typeface="Arial" charset="0"/>
              <a:buChar char="–"/>
            </a:pPr>
            <a:r>
              <a:rPr lang="en-US" sz="2400" i="1">
                <a:latin typeface="Arial" charset="0"/>
              </a:rPr>
              <a:t>RV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with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continuous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perfusion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(low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Arial" charset="0"/>
              </a:rPr>
              <a:t>pressure)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ts val="3000"/>
              </a:lnSpc>
              <a:spcBef>
                <a:spcPts val="725"/>
              </a:spcBef>
              <a:buSzPct val="75000"/>
              <a:buFont typeface="Wingdings" pitchFamily="2" charset="2"/>
              <a:buChar char=""/>
            </a:pPr>
            <a:r>
              <a:rPr lang="en-US" sz="2800">
                <a:latin typeface="Arial" charset="0"/>
              </a:rPr>
              <a:t>Less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O2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requirements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than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the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LV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: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less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myocardic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mass,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less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pre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load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and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Arial" charset="0"/>
              </a:rPr>
              <a:t>afterload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5" y="6750050"/>
            <a:ext cx="7826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41987" name="object 3"/>
          <p:cNvSpPr>
            <a:spLocks noChangeArrowheads="1"/>
          </p:cNvSpPr>
          <p:nvPr/>
        </p:nvSpPr>
        <p:spPr bwMode="auto">
          <a:xfrm>
            <a:off x="4568825" y="1978025"/>
            <a:ext cx="4346575" cy="3584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tIns="251460" rtlCol="0"/>
          <a:lstStyle/>
          <a:p>
            <a:pPr marL="10185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30" dirty="0"/>
              <a:t>E</a:t>
            </a:r>
            <a:r>
              <a:rPr sz="2800" dirty="0"/>
              <a:t>c</a:t>
            </a:r>
            <a:r>
              <a:rPr sz="2800" spc="-15" dirty="0"/>
              <a:t>ho</a:t>
            </a:r>
            <a:r>
              <a:rPr sz="2800" spc="-20" dirty="0"/>
              <a:t>c</a:t>
            </a:r>
            <a:r>
              <a:rPr sz="2800" dirty="0"/>
              <a:t>a</a:t>
            </a:r>
            <a:r>
              <a:rPr sz="2800" spc="-10" dirty="0"/>
              <a:t>r</a:t>
            </a:r>
            <a:r>
              <a:rPr sz="2800" spc="-15" dirty="0"/>
              <a:t>d</a:t>
            </a:r>
            <a:r>
              <a:rPr sz="2800" spc="-10" dirty="0"/>
              <a:t>i</a:t>
            </a:r>
            <a:r>
              <a:rPr sz="2800" spc="-15" dirty="0"/>
              <a:t>og</a:t>
            </a:r>
            <a:r>
              <a:rPr sz="2800" spc="-25" dirty="0"/>
              <a:t>r</a:t>
            </a:r>
            <a:r>
              <a:rPr sz="2800" dirty="0"/>
              <a:t>a</a:t>
            </a:r>
            <a:r>
              <a:rPr sz="2800" spc="-15" dirty="0"/>
              <a:t>ph</a:t>
            </a:r>
            <a:r>
              <a:rPr sz="2800" spc="-60" dirty="0"/>
              <a:t>y</a:t>
            </a:r>
            <a:r>
              <a:rPr sz="2800" dirty="0"/>
              <a:t>: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5" dirty="0"/>
              <a:t>T</a:t>
            </a:r>
            <a:r>
              <a:rPr sz="2800" dirty="0"/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/>
              <a:t>Jet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90" dirty="0"/>
              <a:t>V</a:t>
            </a:r>
            <a:r>
              <a:rPr sz="2800" dirty="0"/>
              <a:t>e</a:t>
            </a:r>
            <a:r>
              <a:rPr sz="2800" spc="-10" dirty="0"/>
              <a:t>l</a:t>
            </a:r>
            <a:r>
              <a:rPr sz="2800" spc="-15" dirty="0"/>
              <a:t>oci</a:t>
            </a:r>
            <a:r>
              <a:rPr sz="2800" spc="5" dirty="0"/>
              <a:t>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975" y="1749425"/>
            <a:ext cx="3760788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6379" indent="-233679" fontAlgn="auto">
              <a:spcBef>
                <a:spcPts val="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000" dirty="0">
                <a:latin typeface="Arial"/>
                <a:cs typeface="Arial"/>
              </a:rPr>
              <a:t>TR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j</a:t>
            </a:r>
            <a:r>
              <a:rPr sz="2000" spc="-10" dirty="0">
                <a:latin typeface="Arial"/>
                <a:cs typeface="Arial"/>
              </a:rPr>
              <a:t>et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=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V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990" name="object 6"/>
          <p:cNvSpPr>
            <a:spLocks/>
          </p:cNvSpPr>
          <p:nvPr/>
        </p:nvSpPr>
        <p:spPr bwMode="auto">
          <a:xfrm>
            <a:off x="554038" y="2822575"/>
            <a:ext cx="3570287" cy="0"/>
          </a:xfrm>
          <a:custGeom>
            <a:avLst/>
            <a:gdLst>
              <a:gd name="T0" fmla="*/ 0 w 3571240"/>
              <a:gd name="T1" fmla="*/ 3567409 w 357124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571240">
                <a:moveTo>
                  <a:pt x="0" y="0"/>
                </a:moveTo>
                <a:lnTo>
                  <a:pt x="3571219" y="0"/>
                </a:lnTo>
              </a:path>
            </a:pathLst>
          </a:custGeom>
          <a:noFill/>
          <a:ln w="13962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307975" y="2054225"/>
            <a:ext cx="3829050" cy="2762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28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  <a:p>
            <a:pPr marL="246379" indent="-233679" fontAlgn="auto">
              <a:spcBef>
                <a:spcPts val="168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P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4</a:t>
            </a:r>
            <a:r>
              <a:rPr sz="2000" spc="-10" dirty="0">
                <a:latin typeface="Arial"/>
                <a:cs typeface="Arial"/>
              </a:rPr>
              <a:t>(</a:t>
            </a:r>
            <a:r>
              <a:rPr sz="2000" dirty="0">
                <a:latin typeface="Arial"/>
                <a:cs typeface="Arial"/>
              </a:rPr>
              <a:t>TR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j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0" dirty="0">
                <a:latin typeface="Arial"/>
                <a:cs typeface="Arial"/>
              </a:rPr>
              <a:t>y</a:t>
            </a:r>
            <a:r>
              <a:rPr sz="2000" spc="-10" dirty="0">
                <a:latin typeface="Arial"/>
                <a:cs typeface="Arial"/>
              </a:rPr>
              <a:t>)</a:t>
            </a:r>
            <a:r>
              <a:rPr sz="2025" spc="-15" baseline="24691" dirty="0">
                <a:latin typeface="Arial"/>
                <a:cs typeface="Arial"/>
              </a:rPr>
              <a:t>2</a:t>
            </a:r>
            <a:r>
              <a:rPr sz="2025" baseline="24691" dirty="0">
                <a:latin typeface="Times New Roman"/>
                <a:cs typeface="Times New Roman"/>
              </a:rPr>
              <a:t> </a:t>
            </a:r>
            <a:r>
              <a:rPr sz="2025" spc="-157" baseline="24691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+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  <a:p>
            <a:pPr marL="246379" indent="-233679" fontAlgn="auto">
              <a:spcBef>
                <a:spcPts val="168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P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m</a:t>
            </a:r>
            <a:r>
              <a:rPr sz="2000" spc="-10" dirty="0">
                <a:latin typeface="Arial"/>
                <a:cs typeface="Arial"/>
              </a:rPr>
              <a:t>at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om</a:t>
            </a:r>
            <a:endParaRPr sz="2000">
              <a:latin typeface="Arial"/>
              <a:cs typeface="Arial"/>
            </a:endParaRPr>
          </a:p>
          <a:p>
            <a:pPr marL="703580" lvl="1" indent="-233679" fontAlgn="auto">
              <a:spcBef>
                <a:spcPts val="1639"/>
              </a:spcBef>
              <a:spcAft>
                <a:spcPts val="0"/>
              </a:spcAft>
              <a:buSzPct val="86111"/>
              <a:buFont typeface="Arial"/>
              <a:buChar char="–"/>
              <a:tabLst>
                <a:tab pos="703580" algn="l"/>
              </a:tabLst>
              <a:defRPr/>
            </a:pPr>
            <a:r>
              <a:rPr i="1" spc="-5" dirty="0">
                <a:latin typeface="Arial"/>
                <a:cs typeface="Arial"/>
              </a:rPr>
              <a:t>R</a:t>
            </a:r>
            <a:r>
              <a:rPr i="1" dirty="0">
                <a:latin typeface="Arial"/>
                <a:cs typeface="Arial"/>
              </a:rPr>
              <a:t>A</a:t>
            </a:r>
            <a:r>
              <a:rPr i="1" spc="30" dirty="0">
                <a:latin typeface="Times New Roman"/>
                <a:cs typeface="Times New Roman"/>
              </a:rPr>
              <a:t> </a:t>
            </a:r>
            <a:r>
              <a:rPr i="1" dirty="0">
                <a:latin typeface="Arial"/>
                <a:cs typeface="Arial"/>
              </a:rPr>
              <a:t>si</a:t>
            </a:r>
            <a:r>
              <a:rPr i="1" spc="-40" dirty="0">
                <a:latin typeface="Arial"/>
                <a:cs typeface="Arial"/>
              </a:rPr>
              <a:t>z</a:t>
            </a:r>
            <a:r>
              <a:rPr i="1" dirty="0">
                <a:latin typeface="Arial"/>
                <a:cs typeface="Arial"/>
              </a:rPr>
              <a:t>e</a:t>
            </a:r>
            <a:endParaRPr>
              <a:latin typeface="Arial"/>
              <a:cs typeface="Arial"/>
            </a:endParaRPr>
          </a:p>
          <a:p>
            <a:pPr lvl="1" fontAlgn="auto">
              <a:spcBef>
                <a:spcPts val="30"/>
              </a:spcBef>
              <a:spcAft>
                <a:spcPts val="0"/>
              </a:spcAft>
              <a:buFont typeface="Arial"/>
              <a:buChar char="–"/>
              <a:defRPr/>
            </a:pPr>
            <a:endParaRPr sz="1400">
              <a:latin typeface="Times New Roman"/>
              <a:cs typeface="Times New Roman"/>
            </a:endParaRPr>
          </a:p>
          <a:p>
            <a:pPr marL="703580" lvl="1" indent="-233679" fontAlgn="auto">
              <a:spcBef>
                <a:spcPts val="0"/>
              </a:spcBef>
              <a:spcAft>
                <a:spcPts val="0"/>
              </a:spcAft>
              <a:buSzPct val="86111"/>
              <a:buFont typeface="Arial"/>
              <a:buChar char="–"/>
              <a:tabLst>
                <a:tab pos="703580" algn="l"/>
              </a:tabLst>
              <a:defRPr/>
            </a:pPr>
            <a:r>
              <a:rPr i="1" spc="-10" dirty="0">
                <a:latin typeface="Arial"/>
                <a:cs typeface="Arial"/>
              </a:rPr>
              <a:t>IVC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i="1" dirty="0">
                <a:latin typeface="Arial"/>
                <a:cs typeface="Arial"/>
              </a:rPr>
              <a:t>si</a:t>
            </a:r>
            <a:r>
              <a:rPr i="1" spc="-40" dirty="0">
                <a:latin typeface="Arial"/>
                <a:cs typeface="Arial"/>
              </a:rPr>
              <a:t>z</a:t>
            </a:r>
            <a:r>
              <a:rPr i="1" dirty="0">
                <a:latin typeface="Arial"/>
                <a:cs typeface="Arial"/>
              </a:rPr>
              <a:t>e</a:t>
            </a:r>
            <a:endParaRPr>
              <a:latin typeface="Arial"/>
              <a:cs typeface="Arial"/>
            </a:endParaRPr>
          </a:p>
          <a:p>
            <a:pPr lvl="1" fontAlgn="auto">
              <a:spcBef>
                <a:spcPts val="10"/>
              </a:spcBef>
              <a:spcAft>
                <a:spcPts val="0"/>
              </a:spcAft>
              <a:buFont typeface="Arial"/>
              <a:buChar char="–"/>
              <a:defRPr/>
            </a:pPr>
            <a:endParaRPr sz="1400">
              <a:latin typeface="Times New Roman"/>
              <a:cs typeface="Times New Roman"/>
            </a:endParaRPr>
          </a:p>
          <a:p>
            <a:pPr marL="703580" lvl="1" indent="-233679" fontAlgn="auto">
              <a:spcBef>
                <a:spcPts val="0"/>
              </a:spcBef>
              <a:spcAft>
                <a:spcPts val="0"/>
              </a:spcAft>
              <a:buSzPct val="86111"/>
              <a:buFont typeface="Arial"/>
              <a:buChar char="–"/>
              <a:tabLst>
                <a:tab pos="703580" algn="l"/>
              </a:tabLst>
              <a:defRPr/>
            </a:pPr>
            <a:r>
              <a:rPr i="1" spc="-10" dirty="0">
                <a:latin typeface="Arial"/>
                <a:cs typeface="Arial"/>
              </a:rPr>
              <a:t>IVC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Arial"/>
                <a:cs typeface="Arial"/>
              </a:rPr>
              <a:t>in</a:t>
            </a:r>
            <a:r>
              <a:rPr i="1" dirty="0">
                <a:latin typeface="Arial"/>
                <a:cs typeface="Arial"/>
              </a:rPr>
              <a:t>spirat</a:t>
            </a:r>
            <a:r>
              <a:rPr i="1" spc="-5" dirty="0">
                <a:latin typeface="Arial"/>
                <a:cs typeface="Arial"/>
              </a:rPr>
              <a:t>o</a:t>
            </a:r>
            <a:r>
              <a:rPr i="1" dirty="0">
                <a:latin typeface="Arial"/>
                <a:cs typeface="Arial"/>
              </a:rPr>
              <a:t>ry</a:t>
            </a:r>
            <a:r>
              <a:rPr i="1" spc="50" dirty="0">
                <a:latin typeface="Times New Roman"/>
                <a:cs typeface="Times New Roman"/>
              </a:rPr>
              <a:t> </a:t>
            </a:r>
            <a:r>
              <a:rPr i="1" dirty="0">
                <a:latin typeface="Arial"/>
                <a:cs typeface="Arial"/>
              </a:rPr>
              <a:t>colla</a:t>
            </a:r>
            <a:r>
              <a:rPr i="1" spc="-5" dirty="0">
                <a:latin typeface="Arial"/>
                <a:cs typeface="Arial"/>
              </a:rPr>
              <a:t>p</a:t>
            </a:r>
            <a:r>
              <a:rPr i="1" dirty="0">
                <a:latin typeface="Arial"/>
                <a:cs typeface="Arial"/>
              </a:rPr>
              <a:t>se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275" y="1892300"/>
            <a:ext cx="187325" cy="4286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080" fontAlgn="auto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spc="-5" dirty="0"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993" name="object 9"/>
          <p:cNvSpPr txBox="1">
            <a:spLocks noChangeArrowheads="1"/>
          </p:cNvSpPr>
          <p:nvPr/>
        </p:nvSpPr>
        <p:spPr bwMode="auto">
          <a:xfrm>
            <a:off x="1755775" y="6230938"/>
            <a:ext cx="6651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IVC,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inferior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vena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cava;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RA,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right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atrium;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RAP,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right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atrial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RV,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right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ventricle;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RVSP,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right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ventricular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systolic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TR,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tricuspid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regurgitation.</a:t>
            </a:r>
          </a:p>
          <a:p>
            <a:pPr eaLnBrk="1" hangingPunct="1">
              <a:spcBef>
                <a:spcPts val="263"/>
              </a:spcBef>
            </a:pPr>
            <a:r>
              <a:rPr lang="en-US" sz="1000">
                <a:latin typeface="Arial" charset="0"/>
              </a:rPr>
              <a:t>Image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courtesy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of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Mardi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Gomberg-Maitland,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MD,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MSc,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University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of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Chicago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Medical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Center.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53000" y="1524000"/>
            <a:ext cx="3429000" cy="381000"/>
          </a:xfrm>
          <a:prstGeom prst="rect">
            <a:avLst/>
          </a:prstGeom>
          <a:ln w="38099">
            <a:solidFill>
              <a:srgbClr val="C41230"/>
            </a:solidFill>
          </a:ln>
        </p:spPr>
        <p:txBody>
          <a:bodyPr lIns="0" tIns="0" rIns="0" bIns="0">
            <a:spAutoFit/>
          </a:bodyPr>
          <a:lstStyle/>
          <a:p>
            <a:pPr marL="423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20" dirty="0">
                <a:latin typeface="Arial"/>
                <a:cs typeface="Arial"/>
              </a:rPr>
              <a:t>Dopple</a:t>
            </a:r>
            <a:r>
              <a:rPr b="1" spc="-10" dirty="0">
                <a:latin typeface="Arial"/>
                <a:cs typeface="Arial"/>
              </a:rPr>
              <a:t>r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spc="-35" dirty="0">
                <a:latin typeface="Arial"/>
                <a:cs typeface="Arial"/>
              </a:rPr>
              <a:t>T</a:t>
            </a:r>
            <a:r>
              <a:rPr b="1" dirty="0">
                <a:latin typeface="Arial"/>
                <a:cs typeface="Arial"/>
              </a:rPr>
              <a:t>R</a:t>
            </a:r>
            <a:r>
              <a:rPr b="1" spc="6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Arial"/>
                <a:cs typeface="Arial"/>
              </a:rPr>
              <a:t>Je</a:t>
            </a:r>
            <a:r>
              <a:rPr b="1" dirty="0">
                <a:latin typeface="Arial"/>
                <a:cs typeface="Arial"/>
              </a:rPr>
              <a:t>t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120" dirty="0">
                <a:latin typeface="Arial"/>
                <a:cs typeface="Arial"/>
              </a:rPr>
              <a:t>V</a:t>
            </a:r>
            <a:r>
              <a:rPr b="1" spc="-5" dirty="0">
                <a:latin typeface="Arial"/>
                <a:cs typeface="Arial"/>
              </a:rPr>
              <a:t>e</a:t>
            </a:r>
            <a:r>
              <a:rPr b="1" spc="-10" dirty="0">
                <a:latin typeface="Arial"/>
                <a:cs typeface="Arial"/>
              </a:rPr>
              <a:t>locity</a:t>
            </a:r>
            <a:endParaRPr>
              <a:latin typeface="Arial"/>
              <a:cs typeface="Arial"/>
            </a:endParaRPr>
          </a:p>
        </p:txBody>
      </p:sp>
      <p:sp>
        <p:nvSpPr>
          <p:cNvPr id="41995" name="object 11"/>
          <p:cNvSpPr>
            <a:spLocks/>
          </p:cNvSpPr>
          <p:nvPr/>
        </p:nvSpPr>
        <p:spPr bwMode="auto">
          <a:xfrm>
            <a:off x="3886200" y="4114800"/>
            <a:ext cx="2590800" cy="1066800"/>
          </a:xfrm>
          <a:custGeom>
            <a:avLst/>
            <a:gdLst>
              <a:gd name="T0" fmla="*/ 2590799 w 2590800"/>
              <a:gd name="T1" fmla="*/ 0 h 1066800"/>
              <a:gd name="T2" fmla="*/ 0 w 2590800"/>
              <a:gd name="T3" fmla="*/ 1066799 h 10668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90800" h="1066800">
                <a:moveTo>
                  <a:pt x="2590799" y="0"/>
                </a:moveTo>
                <a:lnTo>
                  <a:pt x="0" y="1066799"/>
                </a:lnTo>
              </a:path>
            </a:pathLst>
          </a:custGeom>
          <a:noFill/>
          <a:ln w="38099">
            <a:solidFill>
              <a:srgbClr val="C412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6" name="object 12"/>
          <p:cNvSpPr txBox="1">
            <a:spLocks noChangeArrowheads="1"/>
          </p:cNvSpPr>
          <p:nvPr/>
        </p:nvSpPr>
        <p:spPr bwMode="auto">
          <a:xfrm>
            <a:off x="762000" y="5029200"/>
            <a:ext cx="3124200" cy="584200"/>
          </a:xfrm>
          <a:prstGeom prst="rect">
            <a:avLst/>
          </a:prstGeom>
          <a:noFill/>
          <a:ln w="38099">
            <a:solidFill>
              <a:srgbClr val="C412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71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Arial" charset="0"/>
              </a:rPr>
              <a:t>Multicolored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Arial" charset="0"/>
              </a:rPr>
              <a:t>high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Arial" charset="0"/>
              </a:rPr>
              <a:t>flow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Arial" charset="0"/>
              </a:rPr>
              <a:t>jet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Arial" charset="0"/>
              </a:rPr>
              <a:t>with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Arial" charset="0"/>
              </a:rPr>
              <a:t>severe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>
                <a:latin typeface="Arial" charset="0"/>
              </a:rPr>
              <a:t>regurgitation</a:t>
            </a:r>
            <a:endParaRPr lang="en-US" sz="1600">
              <a:latin typeface="Arial" charset="0"/>
            </a:endParaRPr>
          </a:p>
        </p:txBody>
      </p:sp>
      <p:sp>
        <p:nvSpPr>
          <p:cNvPr id="41997" name="object 13"/>
          <p:cNvSpPr>
            <a:spLocks/>
          </p:cNvSpPr>
          <p:nvPr/>
        </p:nvSpPr>
        <p:spPr bwMode="auto">
          <a:xfrm>
            <a:off x="549275" y="1892300"/>
            <a:ext cx="85725" cy="304800"/>
          </a:xfrm>
          <a:custGeom>
            <a:avLst/>
            <a:gdLst>
              <a:gd name="T0" fmla="*/ 0 w 86359"/>
              <a:gd name="T1" fmla="*/ 304799 h 304800"/>
              <a:gd name="T2" fmla="*/ 83847 w 86359"/>
              <a:gd name="T3" fmla="*/ 304799 h 304800"/>
              <a:gd name="T4" fmla="*/ 83847 w 86359"/>
              <a:gd name="T5" fmla="*/ 0 h 304800"/>
              <a:gd name="T6" fmla="*/ 0 w 86359"/>
              <a:gd name="T7" fmla="*/ 0 h 304800"/>
              <a:gd name="T8" fmla="*/ 0 w 86359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359" h="304800">
                <a:moveTo>
                  <a:pt x="0" y="304799"/>
                </a:moveTo>
                <a:lnTo>
                  <a:pt x="86355" y="304799"/>
                </a:lnTo>
                <a:lnTo>
                  <a:pt x="86355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5" y="6459538"/>
            <a:ext cx="4198938" cy="4048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6186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spc="-5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he</a:t>
            </a:r>
            <a:r>
              <a:rPr sz="1000" spc="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li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et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Arial"/>
                <a:cs typeface="Arial"/>
              </a:rPr>
              <a:t>C</a:t>
            </a:r>
            <a:r>
              <a:rPr sz="1000" i="1" spc="-25" dirty="0">
                <a:latin typeface="Arial"/>
                <a:cs typeface="Arial"/>
              </a:rPr>
              <a:t>i</a:t>
            </a:r>
            <a:r>
              <a:rPr sz="1000" i="1" spc="5" dirty="0">
                <a:latin typeface="Arial"/>
                <a:cs typeface="Arial"/>
              </a:rPr>
              <a:t>r</a:t>
            </a:r>
            <a:r>
              <a:rPr sz="1000" i="1" dirty="0">
                <a:latin typeface="Arial"/>
                <a:cs typeface="Arial"/>
              </a:rPr>
              <a:t>cu</a:t>
            </a:r>
            <a:r>
              <a:rPr sz="1000" i="1" spc="-5" dirty="0">
                <a:latin typeface="Arial"/>
                <a:cs typeface="Arial"/>
              </a:rPr>
              <a:t>lat</a:t>
            </a:r>
            <a:r>
              <a:rPr sz="1000" i="1" spc="-25" dirty="0">
                <a:latin typeface="Arial"/>
                <a:cs typeface="Arial"/>
              </a:rPr>
              <a:t>i</a:t>
            </a:r>
            <a:r>
              <a:rPr sz="1000" i="1" dirty="0">
                <a:latin typeface="Arial"/>
                <a:cs typeface="Arial"/>
              </a:rPr>
              <a:t>on.</a:t>
            </a:r>
            <a:r>
              <a:rPr sz="1000" i="1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1997;95:16</a:t>
            </a:r>
            <a:r>
              <a:rPr sz="1000" spc="-20" dirty="0">
                <a:latin typeface="Arial"/>
                <a:cs typeface="Arial"/>
              </a:rPr>
              <a:t>8</a:t>
            </a:r>
            <a:r>
              <a:rPr sz="1000" dirty="0">
                <a:latin typeface="Arial"/>
                <a:cs typeface="Arial"/>
              </a:rPr>
              <a:t>6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2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7</a:t>
            </a:r>
            <a:r>
              <a:rPr sz="1000" spc="-20" dirty="0"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4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fontAlgn="auto">
              <a:spcBef>
                <a:spcPts val="55"/>
              </a:spcBef>
              <a:spcAft>
                <a:spcPts val="0"/>
              </a:spcAft>
              <a:defRPr/>
            </a:pPr>
            <a:endParaRPr sz="950"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213360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105" dirty="0"/>
              <a:t>A</a:t>
            </a:r>
            <a:r>
              <a:rPr sz="2800" spc="5" dirty="0"/>
              <a:t>d</a:t>
            </a:r>
            <a:r>
              <a:rPr sz="2800" spc="-20" dirty="0"/>
              <a:t>v</a:t>
            </a:r>
            <a:r>
              <a:rPr sz="2800" dirty="0"/>
              <a:t>a</a:t>
            </a:r>
            <a:r>
              <a:rPr sz="2800" spc="5" dirty="0"/>
              <a:t>nt</a:t>
            </a:r>
            <a:r>
              <a:rPr sz="2800" dirty="0"/>
              <a:t>a</a:t>
            </a:r>
            <a:r>
              <a:rPr sz="2800" spc="-15" dirty="0"/>
              <a:t>g</a:t>
            </a:r>
            <a:r>
              <a:rPr sz="2800" spc="-20" dirty="0"/>
              <a:t>e</a:t>
            </a:r>
            <a:r>
              <a:rPr sz="2800" dirty="0"/>
              <a:t>s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/>
              <a:t>o</a:t>
            </a:r>
            <a:r>
              <a:rPr sz="2800" spc="-10" dirty="0"/>
              <a:t>f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30" dirty="0"/>
              <a:t>E</a:t>
            </a:r>
            <a:r>
              <a:rPr sz="2800" dirty="0"/>
              <a:t>c</a:t>
            </a:r>
            <a:r>
              <a:rPr sz="2800" spc="-15" dirty="0"/>
              <a:t>ho</a:t>
            </a:r>
            <a:r>
              <a:rPr sz="2800" spc="-20" dirty="0"/>
              <a:t>c</a:t>
            </a:r>
            <a:r>
              <a:rPr sz="2800" dirty="0"/>
              <a:t>a</a:t>
            </a:r>
            <a:r>
              <a:rPr sz="2800" spc="-10" dirty="0"/>
              <a:t>r</a:t>
            </a:r>
            <a:r>
              <a:rPr sz="2800" spc="-15" dirty="0"/>
              <a:t>d</a:t>
            </a:r>
            <a:r>
              <a:rPr sz="2800" spc="-10" dirty="0"/>
              <a:t>i</a:t>
            </a:r>
            <a:r>
              <a:rPr sz="2800" spc="-15" dirty="0"/>
              <a:t>og</a:t>
            </a:r>
            <a:r>
              <a:rPr sz="2800" spc="-25" dirty="0"/>
              <a:t>r</a:t>
            </a:r>
            <a:r>
              <a:rPr sz="2800" dirty="0"/>
              <a:t>a</a:t>
            </a:r>
            <a:r>
              <a:rPr sz="2800" spc="-15" dirty="0"/>
              <a:t>ph</a:t>
            </a:r>
            <a:r>
              <a:rPr sz="2800" spc="-20" dirty="0"/>
              <a:t>y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/>
              <a:t>in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10" dirty="0"/>
              <a:t>P</a:t>
            </a:r>
            <a:r>
              <a:rPr sz="2800" spc="-105" dirty="0"/>
              <a:t>A</a:t>
            </a:r>
            <a:r>
              <a:rPr sz="2800" dirty="0"/>
              <a:t>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575" y="1614488"/>
            <a:ext cx="7659688" cy="3746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6379" indent="-233679" fontAlgn="auto">
              <a:spcBef>
                <a:spcPts val="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ead</a:t>
            </a:r>
            <a:r>
              <a:rPr sz="2800" spc="-5" dirty="0">
                <a:latin typeface="Arial"/>
                <a:cs typeface="Arial"/>
              </a:rPr>
              <a:t>il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15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il</a:t>
            </a:r>
            <a:r>
              <a:rPr sz="2800" dirty="0">
                <a:latin typeface="Arial"/>
                <a:cs typeface="Arial"/>
              </a:rPr>
              <a:t>ab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46379" indent="-233679" fontAlgn="auto">
              <a:spcBef>
                <a:spcPts val="128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5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530860" lvl="1" indent="-279400" fontAlgn="auto">
              <a:spcBef>
                <a:spcPts val="1320"/>
              </a:spcBef>
              <a:spcAft>
                <a:spcPts val="0"/>
              </a:spcAft>
              <a:buSzPct val="39583"/>
              <a:buFont typeface="Wingdings"/>
              <a:buChar char=""/>
              <a:tabLst>
                <a:tab pos="530860" algn="l"/>
              </a:tabLst>
              <a:defRPr/>
            </a:pPr>
            <a:r>
              <a:rPr sz="2400" i="1" spc="5" dirty="0">
                <a:latin typeface="Arial"/>
                <a:cs typeface="Arial"/>
              </a:rPr>
              <a:t>U</a:t>
            </a:r>
            <a:r>
              <a:rPr sz="2400" i="1" dirty="0">
                <a:latin typeface="Arial"/>
                <a:cs typeface="Arial"/>
              </a:rPr>
              <a:t>ses</a:t>
            </a:r>
            <a:r>
              <a:rPr sz="2400" i="1" spc="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u</a:t>
            </a:r>
            <a:r>
              <a:rPr sz="2400" i="1" spc="5" dirty="0">
                <a:latin typeface="Arial"/>
                <a:cs typeface="Arial"/>
              </a:rPr>
              <a:t>l</a:t>
            </a:r>
            <a:r>
              <a:rPr sz="2400" i="1" spc="-20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rasound</a:t>
            </a:r>
            <a:r>
              <a:rPr sz="2400" i="1" spc="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on</a:t>
            </a:r>
            <a:r>
              <a:rPr sz="2400" i="1" spc="5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530860" lvl="1" indent="-279400" fontAlgn="auto">
              <a:spcBef>
                <a:spcPts val="1320"/>
              </a:spcBef>
              <a:spcAft>
                <a:spcPts val="0"/>
              </a:spcAft>
              <a:buSzPct val="39583"/>
              <a:buFont typeface="Wingdings"/>
              <a:buChar char=""/>
              <a:tabLst>
                <a:tab pos="530860" algn="l"/>
              </a:tabLst>
              <a:defRPr/>
            </a:pPr>
            <a:r>
              <a:rPr sz="2400" i="1" spc="5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o</a:t>
            </a:r>
            <a:r>
              <a:rPr sz="2400" i="1" spc="45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on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spc="-80" dirty="0">
                <a:latin typeface="Arial"/>
                <a:cs typeface="Arial"/>
              </a:rPr>
              <a:t>z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ng</a:t>
            </a:r>
            <a:r>
              <a:rPr sz="2400" i="1" spc="1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rad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spc="-15" dirty="0">
                <a:latin typeface="Arial"/>
                <a:cs typeface="Arial"/>
              </a:rPr>
              <a:t>a</a:t>
            </a:r>
            <a:r>
              <a:rPr sz="2400" i="1" spc="-20" dirty="0">
                <a:latin typeface="Arial"/>
                <a:cs typeface="Arial"/>
              </a:rPr>
              <a:t>t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on</a:t>
            </a:r>
            <a:r>
              <a:rPr sz="2400" i="1" spc="6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or</a:t>
            </a:r>
            <a:r>
              <a:rPr sz="2400" i="1" spc="6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con</a:t>
            </a:r>
            <a:r>
              <a:rPr sz="2400" i="1" spc="-10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ras</a:t>
            </a:r>
            <a:r>
              <a:rPr sz="2400" i="1" spc="-10" dirty="0">
                <a:latin typeface="Arial"/>
                <a:cs typeface="Arial"/>
              </a:rPr>
              <a:t>t</a:t>
            </a:r>
            <a:r>
              <a:rPr sz="2400" i="1" spc="5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dye</a:t>
            </a:r>
            <a:endParaRPr sz="2400">
              <a:latin typeface="Arial"/>
              <a:cs typeface="Arial"/>
            </a:endParaRPr>
          </a:p>
          <a:p>
            <a:pPr marL="530860" lvl="1" indent="-279400" fontAlgn="auto">
              <a:spcBef>
                <a:spcPts val="1320"/>
              </a:spcBef>
              <a:spcAft>
                <a:spcPts val="0"/>
              </a:spcAft>
              <a:buSzPct val="39583"/>
              <a:buFont typeface="Wingdings"/>
              <a:buChar char=""/>
              <a:tabLst>
                <a:tab pos="530860" algn="l"/>
              </a:tabLst>
              <a:defRPr/>
            </a:pPr>
            <a:r>
              <a:rPr sz="2400" i="1" spc="5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o</a:t>
            </a:r>
            <a:r>
              <a:rPr sz="2400" i="1" spc="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con</a:t>
            </a:r>
            <a:r>
              <a:rPr sz="2400" i="1" spc="-10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ra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nd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c</a:t>
            </a:r>
            <a:r>
              <a:rPr sz="2400" i="1" spc="-15" dirty="0">
                <a:latin typeface="Arial"/>
                <a:cs typeface="Arial"/>
              </a:rPr>
              <a:t>a</a:t>
            </a:r>
            <a:r>
              <a:rPr sz="2400" i="1" spc="-20" dirty="0">
                <a:latin typeface="Arial"/>
                <a:cs typeface="Arial"/>
              </a:rPr>
              <a:t>t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ons</a:t>
            </a:r>
            <a:r>
              <a:rPr sz="2400" i="1" spc="4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due</a:t>
            </a:r>
            <a:r>
              <a:rPr sz="2400" i="1" spc="6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o</a:t>
            </a:r>
            <a:r>
              <a:rPr sz="2400" i="1" spc="6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pace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akers</a:t>
            </a:r>
            <a:endParaRPr sz="2400">
              <a:latin typeface="Arial"/>
              <a:cs typeface="Arial"/>
            </a:endParaRPr>
          </a:p>
          <a:p>
            <a:pPr marL="246379" indent="-233679" fontAlgn="auto">
              <a:spcBef>
                <a:spcPts val="126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3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detect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abno</a:t>
            </a:r>
            <a:r>
              <a:rPr sz="2800" spc="5" dirty="0">
                <a:latin typeface="Arial"/>
                <a:cs typeface="Arial"/>
              </a:rPr>
              <a:t>rm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li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246379" indent="-233679" fontAlgn="auto">
              <a:spcBef>
                <a:spcPts val="128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3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asy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app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se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tor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sease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tat</a:t>
            </a:r>
            <a:r>
              <a:rPr sz="2800" dirty="0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5" y="6750050"/>
            <a:ext cx="4524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MA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7375" y="6315075"/>
            <a:ext cx="234950" cy="536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8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625" y="6750050"/>
            <a:ext cx="1222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01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tIns="251460" rtlCol="0"/>
          <a:lstStyle/>
          <a:p>
            <a:pPr marL="10864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15" dirty="0"/>
              <a:t>L</a:t>
            </a:r>
            <a:r>
              <a:rPr sz="2800" spc="-10" dirty="0"/>
              <a:t>imi</a:t>
            </a:r>
            <a:r>
              <a:rPr sz="2800" spc="5" dirty="0"/>
              <a:t>t</a:t>
            </a:r>
            <a:r>
              <a:rPr sz="2800" dirty="0"/>
              <a:t>a</a:t>
            </a:r>
            <a:r>
              <a:rPr sz="2800" spc="-5" dirty="0"/>
              <a:t>t</a:t>
            </a:r>
            <a:r>
              <a:rPr sz="2800" spc="-10" dirty="0"/>
              <a:t>i</a:t>
            </a:r>
            <a:r>
              <a:rPr sz="2800" spc="-15" dirty="0"/>
              <a:t>on</a:t>
            </a:r>
            <a:r>
              <a:rPr sz="2800" spc="-20" dirty="0"/>
              <a:t>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/>
              <a:t>o</a:t>
            </a:r>
            <a:r>
              <a:rPr sz="2800" spc="-10" dirty="0"/>
              <a:t>f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30" dirty="0"/>
              <a:t>E</a:t>
            </a:r>
            <a:r>
              <a:rPr sz="2800" dirty="0"/>
              <a:t>c</a:t>
            </a:r>
            <a:r>
              <a:rPr sz="2800" spc="-15" dirty="0"/>
              <a:t>ho</a:t>
            </a:r>
            <a:r>
              <a:rPr sz="2800" spc="-20" dirty="0"/>
              <a:t>c</a:t>
            </a:r>
            <a:r>
              <a:rPr sz="2800" dirty="0"/>
              <a:t>a</a:t>
            </a:r>
            <a:r>
              <a:rPr sz="2800" spc="-10" dirty="0"/>
              <a:t>r</a:t>
            </a:r>
            <a:r>
              <a:rPr sz="2800" spc="-15" dirty="0"/>
              <a:t>d</a:t>
            </a:r>
            <a:r>
              <a:rPr sz="2800" spc="-10" dirty="0"/>
              <a:t>i</a:t>
            </a:r>
            <a:r>
              <a:rPr sz="2800" spc="-15" dirty="0"/>
              <a:t>og</a:t>
            </a:r>
            <a:r>
              <a:rPr sz="2800" spc="-25" dirty="0"/>
              <a:t>r</a:t>
            </a:r>
            <a:r>
              <a:rPr sz="2800" dirty="0"/>
              <a:t>a</a:t>
            </a:r>
            <a:r>
              <a:rPr sz="2800" spc="-15" dirty="0"/>
              <a:t>ph</a:t>
            </a:r>
            <a:r>
              <a:rPr sz="2800" spc="-20" dirty="0"/>
              <a:t>y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/>
              <a:t>in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90" dirty="0"/>
              <a:t>P</a:t>
            </a:r>
            <a:r>
              <a:rPr sz="2800" spc="-105" dirty="0"/>
              <a:t>A</a:t>
            </a:r>
            <a:r>
              <a:rPr sz="2800" dirty="0"/>
              <a:t>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4038" name="object 6"/>
          <p:cNvSpPr txBox="1">
            <a:spLocks noChangeArrowheads="1"/>
          </p:cNvSpPr>
          <p:nvPr/>
        </p:nvSpPr>
        <p:spPr bwMode="auto">
          <a:xfrm>
            <a:off x="612775" y="1490663"/>
            <a:ext cx="84709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60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530225" indent="-2794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Experienced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technicians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and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interpreting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physicians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are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essential</a:t>
            </a:r>
          </a:p>
          <a:p>
            <a:pPr eaLnBrk="1" hangingPunct="1">
              <a:spcBef>
                <a:spcPts val="1438"/>
              </a:spcBef>
              <a:buSzPct val="70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Consistency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of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skilled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technicians/readers</a:t>
            </a:r>
          </a:p>
          <a:p>
            <a:pPr lvl="1" eaLnBrk="1" hangingPunct="1">
              <a:spcBef>
                <a:spcPts val="1438"/>
              </a:spcBef>
              <a:buSzPct val="40000"/>
              <a:buFont typeface="Wingdings" pitchFamily="2" charset="2"/>
              <a:buChar char=""/>
            </a:pPr>
            <a:r>
              <a:rPr lang="en-US" sz="2000" i="1">
                <a:latin typeface="Arial" charset="0"/>
              </a:rPr>
              <a:t>Applies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to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all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imaging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modalities</a:t>
            </a:r>
            <a:endParaRPr lang="en-US" sz="2000">
              <a:latin typeface="Arial" charset="0"/>
            </a:endParaRPr>
          </a:p>
          <a:p>
            <a:pPr eaLnBrk="1" hangingPunct="1">
              <a:spcBef>
                <a:spcPts val="1438"/>
              </a:spcBef>
              <a:buSzPct val="70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Images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can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be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limited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in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some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patient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populations</a:t>
            </a:r>
          </a:p>
          <a:p>
            <a:pPr eaLnBrk="1" hangingPunct="1">
              <a:lnSpc>
                <a:spcPts val="2175"/>
              </a:lnSpc>
              <a:spcBef>
                <a:spcPts val="1700"/>
              </a:spcBef>
              <a:buSzPct val="70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The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RV,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the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chamber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of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highest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concern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in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PAH,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is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the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least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emphasized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on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MS PGothic" pitchFamily="34" charset="-128"/>
                <a:ea typeface="MS PGothic" pitchFamily="34" charset="-128"/>
              </a:rPr>
              <a:t>“</a:t>
            </a:r>
            <a:r>
              <a:rPr lang="en-US" sz="2000">
                <a:latin typeface="Arial" charset="0"/>
              </a:rPr>
              <a:t>standard</a:t>
            </a:r>
            <a:r>
              <a:rPr lang="en-US" sz="2000">
                <a:latin typeface="MS PGothic" pitchFamily="34" charset="-128"/>
                <a:ea typeface="MS PGothic" pitchFamily="34" charset="-128"/>
              </a:rPr>
              <a:t>”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echocardiography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exam</a:t>
            </a:r>
          </a:p>
          <a:p>
            <a:pPr eaLnBrk="1" hangingPunct="1">
              <a:lnSpc>
                <a:spcPts val="2163"/>
              </a:lnSpc>
              <a:spcBef>
                <a:spcPts val="1650"/>
              </a:spcBef>
              <a:buSzPct val="70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TR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jet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may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be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absent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in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some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patients,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thus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precluding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PASP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assessment</a:t>
            </a:r>
          </a:p>
          <a:p>
            <a:pPr eaLnBrk="1" hangingPunct="1">
              <a:spcBef>
                <a:spcPts val="1400"/>
              </a:spcBef>
              <a:buSzPct val="70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May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overestimate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or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underestimate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actual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pulmonary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arterial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pressure</a:t>
            </a:r>
          </a:p>
          <a:p>
            <a:pPr eaLnBrk="1" hangingPunct="1">
              <a:spcBef>
                <a:spcPts val="1438"/>
              </a:spcBef>
              <a:buSzPct val="70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Can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estimate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LVEDP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(PCWP)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or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CO/CI,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but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may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prove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impractical</a:t>
            </a:r>
          </a:p>
        </p:txBody>
      </p:sp>
      <p:sp>
        <p:nvSpPr>
          <p:cNvPr id="44039" name="object 7"/>
          <p:cNvSpPr>
            <a:spLocks/>
          </p:cNvSpPr>
          <p:nvPr/>
        </p:nvSpPr>
        <p:spPr bwMode="auto">
          <a:xfrm>
            <a:off x="625475" y="6315075"/>
            <a:ext cx="187325" cy="512763"/>
          </a:xfrm>
          <a:custGeom>
            <a:avLst/>
            <a:gdLst>
              <a:gd name="T0" fmla="*/ 0 w 187959"/>
              <a:gd name="T1" fmla="*/ 511812 h 513079"/>
              <a:gd name="T2" fmla="*/ 185440 w 187959"/>
              <a:gd name="T3" fmla="*/ 511812 h 513079"/>
              <a:gd name="T4" fmla="*/ 185440 w 187959"/>
              <a:gd name="T5" fmla="*/ 0 h 513079"/>
              <a:gd name="T6" fmla="*/ 0 w 187959"/>
              <a:gd name="T7" fmla="*/ 0 h 513079"/>
              <a:gd name="T8" fmla="*/ 0 w 187959"/>
              <a:gd name="T9" fmla="*/ 511812 h 513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959" h="513079">
                <a:moveTo>
                  <a:pt x="0" y="513075"/>
                </a:moveTo>
                <a:lnTo>
                  <a:pt x="187964" y="513075"/>
                </a:lnTo>
                <a:lnTo>
                  <a:pt x="187964" y="0"/>
                </a:lnTo>
                <a:lnTo>
                  <a:pt x="0" y="0"/>
                </a:lnTo>
                <a:lnTo>
                  <a:pt x="0" y="5130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object 8"/>
          <p:cNvSpPr txBox="1">
            <a:spLocks noChangeArrowheads="1"/>
          </p:cNvSpPr>
          <p:nvPr/>
        </p:nvSpPr>
        <p:spPr bwMode="auto">
          <a:xfrm>
            <a:off x="1755775" y="6043613"/>
            <a:ext cx="6797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200">
                <a:latin typeface="Arial" charset="0"/>
              </a:rPr>
              <a:t>CI,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cardiac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index;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CO,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cardiac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output;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LVEDP,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left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ventricular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end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diastolic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PASP,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arterial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systolic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PCWP,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capillary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wedge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RV,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right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ventricle;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TR,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tricuspid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regurgitation.</a:t>
            </a:r>
          </a:p>
          <a:p>
            <a:pPr eaLnBrk="1" hangingPunct="1">
              <a:spcBef>
                <a:spcPts val="100"/>
              </a:spcBef>
            </a:pPr>
            <a:r>
              <a:rPr lang="en-US" sz="1000" b="1">
                <a:latin typeface="Arial" charset="0"/>
              </a:rPr>
              <a:t>1.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Cheitlin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al.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Circulation.</a:t>
            </a:r>
            <a:r>
              <a:rPr lang="en-US" sz="1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1997;95:1686-1744.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>
                <a:latin typeface="Arial" charset="0"/>
              </a:rPr>
              <a:t>2.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McGoon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et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al.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>
                <a:latin typeface="Arial" charset="0"/>
              </a:rPr>
              <a:t>Chest</a:t>
            </a:r>
            <a:r>
              <a:rPr lang="en-US" sz="1000">
                <a:latin typeface="Arial" charset="0"/>
              </a:rPr>
              <a:t>.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2004;126:14S-34S.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492125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Right ventricle - size &amp; function</a:t>
            </a:r>
            <a:endParaRPr lang="en-US" sz="360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r="7083"/>
          <a:stretch>
            <a:fillRect/>
          </a:stretch>
        </p:blipFill>
        <p:spPr bwMode="auto">
          <a:xfrm>
            <a:off x="152400" y="1600200"/>
            <a:ext cx="2819400" cy="4081463"/>
          </a:xfrm>
          <a:prstGeom prst="rect">
            <a:avLst/>
          </a:prstGeom>
          <a:noFill/>
          <a:ln w="9525">
            <a:solidFill>
              <a:srgbClr val="DED2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499" name="SevereRVdil_AP4_2D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6100" y="1603375"/>
            <a:ext cx="6057900" cy="4114800"/>
          </a:xfrm>
          <a:ln>
            <a:solidFill>
              <a:srgbClr val="FFFF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" fill="hold"/>
                                        <p:tgtEl>
                                          <p:spTgt spid="1914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149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1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14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499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188913"/>
            <a:ext cx="9169400" cy="98425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Estimation of Pulmonary Pressure</a:t>
            </a:r>
            <a:b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PA systolic pressure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914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Tricuspid regurgitation jet velocity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b="9872"/>
          <a:stretch>
            <a:fillRect/>
          </a:stretch>
        </p:blipFill>
        <p:spPr bwMode="auto">
          <a:xfrm>
            <a:off x="3873500" y="2100263"/>
            <a:ext cx="5419725" cy="3905250"/>
          </a:xfrm>
          <a:prstGeom prst="rect">
            <a:avLst/>
          </a:prstGeom>
          <a:noFill/>
          <a:ln w="9525">
            <a:solidFill>
              <a:srgbClr val="DED2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0263"/>
            <a:ext cx="4114800" cy="3884612"/>
          </a:xfrm>
          <a:prstGeom prst="rect">
            <a:avLst/>
          </a:prstGeom>
          <a:noFill/>
          <a:ln w="9525">
            <a:solidFill>
              <a:srgbClr val="DED2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8425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Estimation of Pulmonary Pressure</a:t>
            </a:r>
            <a:b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RA pressure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IVC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size</a:t>
            </a:r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792663" cy="4184650"/>
          </a:xfrm>
          <a:prstGeom prst="rect">
            <a:avLst/>
          </a:prstGeom>
          <a:noFill/>
          <a:ln w="9525">
            <a:solidFill>
              <a:srgbClr val="DED2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676400"/>
            <a:ext cx="4295775" cy="4175125"/>
          </a:xfrm>
          <a:prstGeom prst="rect">
            <a:avLst/>
          </a:prstGeom>
          <a:noFill/>
          <a:ln w="9525">
            <a:solidFill>
              <a:srgbClr val="DED2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92516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5" dirty="0"/>
              <a:t>C</a:t>
            </a:r>
            <a:r>
              <a:rPr spc="-5" dirty="0"/>
              <a:t>a</a:t>
            </a:r>
            <a:r>
              <a:rPr spc="-10" dirty="0"/>
              <a:t>r</a:t>
            </a:r>
            <a:r>
              <a:rPr spc="-20" dirty="0"/>
              <a:t>di</a:t>
            </a:r>
            <a:r>
              <a:rPr spc="-5" dirty="0"/>
              <a:t>a</a:t>
            </a:r>
            <a:r>
              <a:rPr dirty="0"/>
              <a:t>c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0" dirty="0"/>
              <a:t>M</a:t>
            </a:r>
            <a:r>
              <a:rPr spc="5" dirty="0"/>
              <a:t>R</a:t>
            </a:r>
            <a:r>
              <a:rPr spc="-10" dirty="0"/>
              <a:t>I</a:t>
            </a:r>
          </a:p>
        </p:txBody>
      </p:sp>
      <p:sp>
        <p:nvSpPr>
          <p:cNvPr id="48131" name="object 3"/>
          <p:cNvSpPr>
            <a:spLocks noChangeArrowheads="1"/>
          </p:cNvSpPr>
          <p:nvPr/>
        </p:nvSpPr>
        <p:spPr bwMode="auto">
          <a:xfrm>
            <a:off x="914400" y="1914525"/>
            <a:ext cx="8001000" cy="4019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5" y="6750050"/>
            <a:ext cx="7826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213360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5" dirty="0"/>
              <a:t>K</a:t>
            </a:r>
            <a:r>
              <a:rPr sz="2800" dirty="0"/>
              <a:t>ey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/>
              <a:t>R</a:t>
            </a:r>
            <a:r>
              <a:rPr sz="2800" spc="-15" dirty="0"/>
              <a:t>o</a:t>
            </a:r>
            <a:r>
              <a:rPr sz="2800" dirty="0"/>
              <a:t>les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/>
              <a:t>o</a:t>
            </a:r>
            <a:r>
              <a:rPr sz="2800" dirty="0"/>
              <a:t>f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/>
              <a:t>R</a:t>
            </a:r>
            <a:r>
              <a:rPr sz="2800" spc="-10" dirty="0"/>
              <a:t>i</a:t>
            </a:r>
            <a:r>
              <a:rPr sz="2800" spc="-15" dirty="0"/>
              <a:t>gh</a:t>
            </a:r>
            <a:r>
              <a:rPr sz="2800" dirty="0"/>
              <a:t>t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/>
              <a:t>H</a:t>
            </a:r>
            <a:r>
              <a:rPr sz="2800" dirty="0"/>
              <a:t>ea</a:t>
            </a:r>
            <a:r>
              <a:rPr sz="2800" spc="-10" dirty="0"/>
              <a:t>r</a:t>
            </a:r>
            <a:r>
              <a:rPr sz="2800" dirty="0"/>
              <a:t>t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5" dirty="0"/>
              <a:t>C</a:t>
            </a:r>
            <a:r>
              <a:rPr sz="2800" dirty="0"/>
              <a:t>a</a:t>
            </a:r>
            <a:r>
              <a:rPr sz="2800" spc="5" dirty="0"/>
              <a:t>t</a:t>
            </a:r>
            <a:r>
              <a:rPr sz="2800" spc="-15" dirty="0"/>
              <a:t>h</a:t>
            </a:r>
            <a:r>
              <a:rPr sz="2800" dirty="0"/>
              <a:t>e</a:t>
            </a:r>
            <a:r>
              <a:rPr sz="2800" spc="5" dirty="0"/>
              <a:t>t</a:t>
            </a:r>
            <a:r>
              <a:rPr sz="2800" dirty="0"/>
              <a:t>e</a:t>
            </a:r>
            <a:r>
              <a:rPr sz="2800" spc="-10" dirty="0"/>
              <a:t>ri</a:t>
            </a:r>
            <a:r>
              <a:rPr sz="2800" dirty="0"/>
              <a:t>za</a:t>
            </a:r>
            <a:r>
              <a:rPr sz="2800" spc="5" dirty="0"/>
              <a:t>t</a:t>
            </a:r>
            <a:r>
              <a:rPr sz="2800" spc="-10" dirty="0"/>
              <a:t>i</a:t>
            </a:r>
            <a:r>
              <a:rPr sz="2800" spc="-15" dirty="0"/>
              <a:t>o</a:t>
            </a:r>
            <a:r>
              <a:rPr sz="2800" spc="-20" dirty="0"/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75" y="1444625"/>
            <a:ext cx="2290763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6379" indent="-233679" fontAlgn="auto">
              <a:spcBef>
                <a:spcPts val="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000" spc="-5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on</a:t>
            </a:r>
            <a:r>
              <a:rPr sz="2000" spc="2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g</a:t>
            </a:r>
            <a:r>
              <a:rPr sz="2000" spc="5" dirty="0">
                <a:latin typeface="Arial"/>
                <a:cs typeface="Arial"/>
              </a:rPr>
              <a:t>no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775" y="1954213"/>
            <a:ext cx="169068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spc="15" dirty="0">
                <a:latin typeface="Arial"/>
                <a:cs typeface="Arial"/>
              </a:rPr>
              <a:t>–</a:t>
            </a:r>
            <a:r>
              <a:rPr sz="1500" spc="15" dirty="0">
                <a:latin typeface="Times New Roman"/>
                <a:cs typeface="Times New Roman"/>
              </a:rPr>
              <a:t>  </a:t>
            </a:r>
            <a:r>
              <a:rPr sz="1500" spc="-145" dirty="0">
                <a:latin typeface="Times New Roman"/>
                <a:cs typeface="Times New Roman"/>
              </a:rPr>
              <a:t> </a:t>
            </a:r>
            <a:r>
              <a:rPr i="1" spc="-15" dirty="0">
                <a:latin typeface="Arial"/>
                <a:cs typeface="Arial"/>
              </a:rPr>
              <a:t>G</a:t>
            </a:r>
            <a:r>
              <a:rPr i="1" spc="-5" dirty="0">
                <a:latin typeface="Arial"/>
                <a:cs typeface="Arial"/>
              </a:rPr>
              <a:t>ol</a:t>
            </a:r>
            <a:r>
              <a:rPr i="1" dirty="0">
                <a:latin typeface="Arial"/>
                <a:cs typeface="Arial"/>
              </a:rPr>
              <a:t>d</a:t>
            </a:r>
            <a:r>
              <a:rPr i="1" spc="25" dirty="0">
                <a:latin typeface="Times New Roman"/>
                <a:cs typeface="Times New Roman"/>
              </a:rPr>
              <a:t> </a:t>
            </a:r>
            <a:r>
              <a:rPr i="1" dirty="0">
                <a:latin typeface="Arial"/>
                <a:cs typeface="Arial"/>
              </a:rPr>
              <a:t>s</a:t>
            </a:r>
            <a:r>
              <a:rPr i="1" spc="-5" dirty="0">
                <a:latin typeface="Arial"/>
                <a:cs typeface="Arial"/>
              </a:rPr>
              <a:t>tanda</a:t>
            </a:r>
            <a:r>
              <a:rPr i="1" dirty="0">
                <a:latin typeface="Arial"/>
                <a:cs typeface="Arial"/>
              </a:rPr>
              <a:t>rd</a:t>
            </a:r>
            <a:endParaRPr>
              <a:latin typeface="Arial"/>
              <a:cs typeface="Arial"/>
            </a:endParaRPr>
          </a:p>
        </p:txBody>
      </p:sp>
      <p:sp>
        <p:nvSpPr>
          <p:cNvPr id="49158" name="object 6"/>
          <p:cNvSpPr txBox="1">
            <a:spLocks noChangeArrowheads="1"/>
          </p:cNvSpPr>
          <p:nvPr/>
        </p:nvSpPr>
        <p:spPr bwMode="auto">
          <a:xfrm>
            <a:off x="536575" y="2446338"/>
            <a:ext cx="3857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60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Evaluate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severity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of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PAH</a:t>
            </a:r>
          </a:p>
          <a:p>
            <a:pPr eaLnBrk="1" hangingPunct="1">
              <a:spcBef>
                <a:spcPts val="1675"/>
              </a:spcBef>
              <a:buSzPct val="75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Assess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congenital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heart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defects</a:t>
            </a:r>
          </a:p>
          <a:p>
            <a:pPr eaLnBrk="1" hangingPunct="1">
              <a:spcBef>
                <a:spcPts val="1675"/>
              </a:spcBef>
              <a:buSzPct val="75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Exclude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left-sided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heart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disease</a:t>
            </a:r>
          </a:p>
          <a:p>
            <a:pPr eaLnBrk="1" hangingPunct="1">
              <a:spcBef>
                <a:spcPts val="1675"/>
              </a:spcBef>
              <a:buSzPct val="75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Assess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response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to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vasodilator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challenge</a:t>
            </a:r>
          </a:p>
          <a:p>
            <a:pPr eaLnBrk="1" hangingPunct="1">
              <a:spcBef>
                <a:spcPts val="1675"/>
              </a:spcBef>
              <a:buSzPct val="75000"/>
              <a:buFont typeface="Wingdings" pitchFamily="2" charset="2"/>
              <a:buChar char=""/>
            </a:pPr>
            <a:r>
              <a:rPr lang="en-US" sz="2000">
                <a:latin typeface="Arial" charset="0"/>
              </a:rPr>
              <a:t>Assess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key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hemodynamic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Arial" charset="0"/>
              </a:rPr>
              <a:t>parameters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55775" y="6642100"/>
            <a:ext cx="5680075" cy="152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5" dirty="0">
                <a:latin typeface="Arial"/>
                <a:cs typeface="Arial"/>
              </a:rPr>
              <a:t>.</a:t>
            </a:r>
            <a:r>
              <a:rPr sz="1000" b="1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M</a:t>
            </a:r>
            <a:r>
              <a:rPr sz="1000" dirty="0">
                <a:latin typeface="Arial"/>
                <a:cs typeface="Arial"/>
              </a:rPr>
              <a:t>cLaugh</a:t>
            </a:r>
            <a:r>
              <a:rPr sz="1000" spc="15" dirty="0">
                <a:latin typeface="Arial"/>
                <a:cs typeface="Arial"/>
              </a:rPr>
              <a:t>li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et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Arial"/>
                <a:cs typeface="Arial"/>
              </a:rPr>
              <a:t>C</a:t>
            </a:r>
            <a:r>
              <a:rPr sz="1000" i="1" spc="-25" dirty="0">
                <a:latin typeface="Arial"/>
                <a:cs typeface="Arial"/>
              </a:rPr>
              <a:t>i</a:t>
            </a:r>
            <a:r>
              <a:rPr sz="1000" i="1" spc="5" dirty="0">
                <a:latin typeface="Arial"/>
                <a:cs typeface="Arial"/>
              </a:rPr>
              <a:t>r</a:t>
            </a:r>
            <a:r>
              <a:rPr sz="1000" i="1" dirty="0">
                <a:latin typeface="Arial"/>
                <a:cs typeface="Arial"/>
              </a:rPr>
              <a:t>cu</a:t>
            </a:r>
            <a:r>
              <a:rPr sz="1000" i="1" spc="-5" dirty="0">
                <a:latin typeface="Arial"/>
                <a:cs typeface="Arial"/>
              </a:rPr>
              <a:t>lat</a:t>
            </a:r>
            <a:r>
              <a:rPr sz="1000" i="1" spc="-25" dirty="0">
                <a:latin typeface="Arial"/>
                <a:cs typeface="Arial"/>
              </a:rPr>
              <a:t>i</a:t>
            </a:r>
            <a:r>
              <a:rPr sz="1000" i="1" dirty="0">
                <a:latin typeface="Arial"/>
                <a:cs typeface="Arial"/>
              </a:rPr>
              <a:t>on.</a:t>
            </a:r>
            <a:r>
              <a:rPr sz="1000" i="1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2009;119:</a:t>
            </a:r>
            <a:r>
              <a:rPr sz="1000" spc="-2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20" dirty="0">
                <a:latin typeface="Arial"/>
                <a:cs typeface="Arial"/>
              </a:rPr>
              <a:t>5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20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9</a:t>
            </a:r>
            <a:r>
              <a:rPr sz="1000" spc="-30" dirty="0">
                <a:latin typeface="Arial"/>
                <a:cs typeface="Arial"/>
              </a:rPr>
              <a:t>4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000" b="1" spc="-5" dirty="0">
                <a:latin typeface="Arial"/>
                <a:cs typeface="Arial"/>
              </a:rPr>
              <a:t>.</a:t>
            </a:r>
            <a:r>
              <a:rPr sz="1000" b="1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15" dirty="0">
                <a:latin typeface="Arial"/>
                <a:cs typeface="Arial"/>
              </a:rPr>
              <a:t>ll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et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Arial"/>
                <a:cs typeface="Arial"/>
              </a:rPr>
              <a:t>C</a:t>
            </a:r>
            <a:r>
              <a:rPr sz="1000" i="1" spc="-25" dirty="0">
                <a:latin typeface="Arial"/>
                <a:cs typeface="Arial"/>
              </a:rPr>
              <a:t>i</a:t>
            </a:r>
            <a:r>
              <a:rPr sz="1000" i="1" spc="5" dirty="0">
                <a:latin typeface="Arial"/>
                <a:cs typeface="Arial"/>
              </a:rPr>
              <a:t>r</a:t>
            </a:r>
            <a:r>
              <a:rPr sz="1000" i="1" dirty="0">
                <a:latin typeface="Arial"/>
                <a:cs typeface="Arial"/>
              </a:rPr>
              <a:t>cu</a:t>
            </a:r>
            <a:r>
              <a:rPr sz="1000" i="1" spc="-5" dirty="0">
                <a:latin typeface="Arial"/>
                <a:cs typeface="Arial"/>
              </a:rPr>
              <a:t>lat</a:t>
            </a:r>
            <a:r>
              <a:rPr sz="1000" i="1" spc="-25" dirty="0">
                <a:latin typeface="Arial"/>
                <a:cs typeface="Arial"/>
              </a:rPr>
              <a:t>i</a:t>
            </a:r>
            <a:r>
              <a:rPr sz="1000" i="1" dirty="0">
                <a:latin typeface="Arial"/>
                <a:cs typeface="Arial"/>
              </a:rPr>
              <a:t>on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2008;118:2</a:t>
            </a:r>
            <a:r>
              <a:rPr sz="1000" spc="-2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8</a:t>
            </a:r>
            <a:r>
              <a:rPr sz="1000" spc="-20" dirty="0">
                <a:latin typeface="Arial"/>
                <a:cs typeface="Arial"/>
              </a:rPr>
              <a:t>3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2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8</a:t>
            </a:r>
            <a:r>
              <a:rPr sz="1000" spc="-25" dirty="0">
                <a:latin typeface="Arial"/>
                <a:cs typeface="Arial"/>
              </a:rPr>
              <a:t>9.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160" name="object 8"/>
          <p:cNvSpPr>
            <a:spLocks noChangeArrowheads="1"/>
          </p:cNvSpPr>
          <p:nvPr/>
        </p:nvSpPr>
        <p:spPr bwMode="auto">
          <a:xfrm>
            <a:off x="4572000" y="2136775"/>
            <a:ext cx="4191000" cy="2343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bject 9"/>
          <p:cNvSpPr txBox="1"/>
          <p:nvPr/>
        </p:nvSpPr>
        <p:spPr>
          <a:xfrm>
            <a:off x="5489575" y="1758950"/>
            <a:ext cx="21558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i="1" dirty="0">
                <a:latin typeface="Arial"/>
                <a:cs typeface="Arial"/>
              </a:rPr>
              <a:t>Sw</a:t>
            </a:r>
            <a:r>
              <a:rPr i="1" spc="-5" dirty="0">
                <a:latin typeface="Arial"/>
                <a:cs typeface="Arial"/>
              </a:rPr>
              <a:t>an</a:t>
            </a:r>
            <a:r>
              <a:rPr i="1" dirty="0">
                <a:latin typeface="Arial"/>
                <a:cs typeface="Arial"/>
              </a:rPr>
              <a:t>-</a:t>
            </a:r>
            <a:r>
              <a:rPr i="1" spc="-15" dirty="0">
                <a:latin typeface="Arial"/>
                <a:cs typeface="Arial"/>
              </a:rPr>
              <a:t>G</a:t>
            </a:r>
            <a:r>
              <a:rPr i="1" spc="-5" dirty="0">
                <a:latin typeface="Arial"/>
                <a:cs typeface="Arial"/>
              </a:rPr>
              <a:t>an</a:t>
            </a:r>
            <a:r>
              <a:rPr i="1" dirty="0">
                <a:latin typeface="Arial"/>
                <a:cs typeface="Arial"/>
              </a:rPr>
              <a:t>z</a:t>
            </a:r>
            <a:r>
              <a:rPr i="1" spc="30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Arial"/>
                <a:cs typeface="Arial"/>
              </a:rPr>
              <a:t>C</a:t>
            </a:r>
            <a:r>
              <a:rPr i="1" spc="-15" dirty="0">
                <a:latin typeface="Arial"/>
                <a:cs typeface="Arial"/>
              </a:rPr>
              <a:t>a</a:t>
            </a:r>
            <a:r>
              <a:rPr i="1" spc="-5" dirty="0">
                <a:latin typeface="Arial"/>
                <a:cs typeface="Arial"/>
              </a:rPr>
              <a:t>th</a:t>
            </a:r>
            <a:r>
              <a:rPr i="1" spc="-15" dirty="0">
                <a:latin typeface="Arial"/>
                <a:cs typeface="Arial"/>
              </a:rPr>
              <a:t>e</a:t>
            </a:r>
            <a:r>
              <a:rPr i="1" spc="-5" dirty="0">
                <a:latin typeface="Arial"/>
                <a:cs typeface="Arial"/>
              </a:rPr>
              <a:t>te</a:t>
            </a:r>
            <a:r>
              <a:rPr i="1" dirty="0">
                <a:latin typeface="Arial"/>
                <a:cs typeface="Arial"/>
              </a:rPr>
              <a:t>r</a:t>
            </a:r>
            <a:endParaRPr>
              <a:latin typeface="Arial"/>
              <a:cs typeface="Arial"/>
            </a:endParaRPr>
          </a:p>
        </p:txBody>
      </p:sp>
      <p:sp>
        <p:nvSpPr>
          <p:cNvPr id="49162" name="object 10"/>
          <p:cNvSpPr>
            <a:spLocks/>
          </p:cNvSpPr>
          <p:nvPr/>
        </p:nvSpPr>
        <p:spPr bwMode="auto">
          <a:xfrm>
            <a:off x="549275" y="1892300"/>
            <a:ext cx="85725" cy="304800"/>
          </a:xfrm>
          <a:custGeom>
            <a:avLst/>
            <a:gdLst>
              <a:gd name="T0" fmla="*/ 0 w 86359"/>
              <a:gd name="T1" fmla="*/ 304799 h 304800"/>
              <a:gd name="T2" fmla="*/ 83847 w 86359"/>
              <a:gd name="T3" fmla="*/ 304799 h 304800"/>
              <a:gd name="T4" fmla="*/ 83847 w 86359"/>
              <a:gd name="T5" fmla="*/ 0 h 304800"/>
              <a:gd name="T6" fmla="*/ 0 w 86359"/>
              <a:gd name="T7" fmla="*/ 0 h 304800"/>
              <a:gd name="T8" fmla="*/ 0 w 86359"/>
              <a:gd name="T9" fmla="*/ 304799 h 304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359" h="304800">
                <a:moveTo>
                  <a:pt x="0" y="304799"/>
                </a:moveTo>
                <a:lnTo>
                  <a:pt x="86355" y="304799"/>
                </a:lnTo>
                <a:lnTo>
                  <a:pt x="86355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5" y="6750050"/>
            <a:ext cx="7826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213360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10" dirty="0"/>
              <a:t>Im</a:t>
            </a:r>
            <a:r>
              <a:rPr sz="2800" spc="-15" dirty="0"/>
              <a:t>po</a:t>
            </a:r>
            <a:r>
              <a:rPr sz="2800" spc="-25" dirty="0"/>
              <a:t>r</a:t>
            </a:r>
            <a:r>
              <a:rPr sz="2800" spc="5" dirty="0"/>
              <a:t>t</a:t>
            </a:r>
            <a:r>
              <a:rPr sz="2800" dirty="0"/>
              <a:t>a</a:t>
            </a:r>
            <a:r>
              <a:rPr sz="2800" spc="-15" dirty="0"/>
              <a:t>n</a:t>
            </a:r>
            <a:r>
              <a:rPr sz="2800" spc="-20" dirty="0"/>
              <a:t>c</a:t>
            </a:r>
            <a:r>
              <a:rPr sz="2800" dirty="0"/>
              <a:t>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/>
              <a:t>o</a:t>
            </a:r>
            <a:r>
              <a:rPr sz="2800" spc="-10" dirty="0"/>
              <a:t>f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/>
              <a:t>R</a:t>
            </a:r>
            <a:r>
              <a:rPr sz="2800" spc="-10" dirty="0"/>
              <a:t>i</a:t>
            </a:r>
            <a:r>
              <a:rPr sz="2800" spc="-15" dirty="0"/>
              <a:t>gh</a:t>
            </a:r>
            <a:r>
              <a:rPr sz="2800" spc="-10" dirty="0"/>
              <a:t>t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/>
              <a:t>H</a:t>
            </a:r>
            <a:r>
              <a:rPr sz="2800" dirty="0"/>
              <a:t>ea</a:t>
            </a:r>
            <a:r>
              <a:rPr sz="2800" spc="-10" dirty="0"/>
              <a:t>r</a:t>
            </a:r>
            <a:r>
              <a:rPr sz="2800" dirty="0"/>
              <a:t>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/>
              <a:t>C</a:t>
            </a:r>
            <a:r>
              <a:rPr sz="2800" dirty="0"/>
              <a:t>a</a:t>
            </a:r>
            <a:r>
              <a:rPr sz="2800" spc="5" dirty="0"/>
              <a:t>th</a:t>
            </a:r>
            <a:r>
              <a:rPr sz="2800" dirty="0"/>
              <a:t>e</a:t>
            </a:r>
            <a:r>
              <a:rPr sz="2800" spc="5" dirty="0"/>
              <a:t>t</a:t>
            </a:r>
            <a:r>
              <a:rPr sz="2800" dirty="0"/>
              <a:t>e</a:t>
            </a:r>
            <a:r>
              <a:rPr sz="2800" spc="-10" dirty="0"/>
              <a:t>ri</a:t>
            </a:r>
            <a:r>
              <a:rPr sz="2800" dirty="0"/>
              <a:t>za</a:t>
            </a:r>
            <a:r>
              <a:rPr sz="2800" spc="-5" dirty="0"/>
              <a:t>t</a:t>
            </a:r>
            <a:r>
              <a:rPr sz="2800" spc="-10" dirty="0"/>
              <a:t>i</a:t>
            </a:r>
            <a:r>
              <a:rPr sz="2800" spc="-15" dirty="0"/>
              <a:t>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0180" name="object 4"/>
          <p:cNvSpPr txBox="1">
            <a:spLocks noChangeArrowheads="1"/>
          </p:cNvSpPr>
          <p:nvPr/>
        </p:nvSpPr>
        <p:spPr bwMode="auto">
          <a:xfrm>
            <a:off x="536575" y="1454150"/>
            <a:ext cx="3746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60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032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Char char=""/>
            </a:pPr>
            <a:r>
              <a:rPr lang="en-US" sz="2400">
                <a:latin typeface="Arial" charset="0"/>
              </a:rPr>
              <a:t>Vast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majority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of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PH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cases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are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not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in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WHO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group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I</a:t>
            </a:r>
          </a:p>
          <a:p>
            <a:pPr eaLnBrk="1" hangingPunct="1">
              <a:spcBef>
                <a:spcPts val="875"/>
              </a:spcBef>
              <a:buSzPct val="75000"/>
              <a:buFont typeface="Wingdings" pitchFamily="2" charset="2"/>
              <a:buChar char=""/>
            </a:pPr>
            <a:r>
              <a:rPr lang="en-US" sz="2400" u="sng">
                <a:latin typeface="Arial" charset="0"/>
              </a:rPr>
              <a:t>PAH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characterized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by</a:t>
            </a:r>
          </a:p>
          <a:p>
            <a:pPr lvl="1" eaLnBrk="1" hangingPunct="1">
              <a:spcBef>
                <a:spcPts val="775"/>
              </a:spcBef>
              <a:buSzPct val="85000"/>
              <a:buFont typeface="Arial" charset="0"/>
              <a:buChar char="–"/>
            </a:pPr>
            <a:r>
              <a:rPr lang="en-US" sz="2000" i="1">
                <a:latin typeface="Arial" charset="0"/>
              </a:rPr>
              <a:t>↑PVR</a:t>
            </a:r>
            <a:endParaRPr lang="en-US" sz="2000">
              <a:latin typeface="Arial" charset="0"/>
            </a:endParaRPr>
          </a:p>
          <a:p>
            <a:pPr lvl="1" eaLnBrk="1" hangingPunct="1">
              <a:spcBef>
                <a:spcPts val="775"/>
              </a:spcBef>
              <a:buSzPct val="85000"/>
              <a:buFont typeface="Arial" charset="0"/>
              <a:buChar char="–"/>
            </a:pPr>
            <a:r>
              <a:rPr lang="en-US" sz="2000" i="1">
                <a:latin typeface="Arial" charset="0"/>
              </a:rPr>
              <a:t>↑TPG</a:t>
            </a:r>
            <a:endParaRPr lang="en-US" sz="2000">
              <a:latin typeface="Arial" charset="0"/>
            </a:endParaRPr>
          </a:p>
          <a:p>
            <a:pPr lvl="1" eaLnBrk="1" hangingPunct="1">
              <a:spcBef>
                <a:spcPts val="775"/>
              </a:spcBef>
              <a:buSzPct val="85000"/>
              <a:buFont typeface="Arial" charset="0"/>
              <a:buChar char="–"/>
            </a:pPr>
            <a:r>
              <a:rPr lang="en-US" sz="2000" i="1">
                <a:latin typeface="Arial" charset="0"/>
              </a:rPr>
              <a:t>Normal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left-sided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filling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pressures</a:t>
            </a:r>
            <a:endParaRPr lang="en-US" sz="2000">
              <a:latin typeface="Arial" charset="0"/>
            </a:endParaRPr>
          </a:p>
          <a:p>
            <a:pPr eaLnBrk="1" hangingPunct="1">
              <a:spcBef>
                <a:spcPts val="863"/>
              </a:spcBef>
              <a:buSzPct val="75000"/>
              <a:buFont typeface="Wingdings" pitchFamily="2" charset="2"/>
              <a:buChar char=""/>
            </a:pPr>
            <a:r>
              <a:rPr lang="en-US" sz="2400" u="sng">
                <a:latin typeface="Arial" charset="0"/>
              </a:rPr>
              <a:t>PVH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characterized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by</a:t>
            </a:r>
          </a:p>
          <a:p>
            <a:pPr lvl="1" eaLnBrk="1" hangingPunct="1">
              <a:spcBef>
                <a:spcPts val="800"/>
              </a:spcBef>
              <a:buSzPct val="85000"/>
              <a:buFont typeface="Arial" charset="0"/>
              <a:buChar char="–"/>
            </a:pPr>
            <a:r>
              <a:rPr lang="en-US" sz="2000" i="1">
                <a:latin typeface="Arial" charset="0"/>
              </a:rPr>
              <a:t>↑PCWP, usually normal</a:t>
            </a:r>
            <a:endParaRPr lang="en-US" sz="2000">
              <a:latin typeface="Arial" charset="0"/>
            </a:endParaRPr>
          </a:p>
          <a:p>
            <a:pPr eaLnBrk="1" hangingPunct="1"/>
            <a:r>
              <a:rPr lang="en-US" sz="2000" i="1">
                <a:latin typeface="Arial" charset="0"/>
              </a:rPr>
              <a:t>TPG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and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Arial" charset="0"/>
              </a:rPr>
              <a:t>PVR</a:t>
            </a:r>
            <a:endParaRPr lang="en-US" sz="2000">
              <a:latin typeface="Arial" charset="0"/>
            </a:endParaRPr>
          </a:p>
        </p:txBody>
      </p:sp>
      <p:sp>
        <p:nvSpPr>
          <p:cNvPr id="50181" name="object 5"/>
          <p:cNvSpPr txBox="1">
            <a:spLocks noChangeArrowheads="1"/>
          </p:cNvSpPr>
          <p:nvPr/>
        </p:nvSpPr>
        <p:spPr bwMode="auto">
          <a:xfrm>
            <a:off x="1755775" y="6248400"/>
            <a:ext cx="67167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>
                <a:latin typeface="Arial" charset="0"/>
              </a:rPr>
              <a:t>LAP,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left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atrial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LVEDP,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left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ventricular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end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diastolic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PCWP,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capillary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wedge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PVH,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venous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hypertension;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PVR,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vascular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resistance;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TPG,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transpulmonary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gradient;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WHO.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World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Health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Organization.</a:t>
            </a:r>
          </a:p>
        </p:txBody>
      </p:sp>
      <p:sp>
        <p:nvSpPr>
          <p:cNvPr id="50182" name="object 6"/>
          <p:cNvSpPr>
            <a:spLocks/>
          </p:cNvSpPr>
          <p:nvPr/>
        </p:nvSpPr>
        <p:spPr bwMode="auto">
          <a:xfrm>
            <a:off x="4648200" y="1600200"/>
            <a:ext cx="4038600" cy="4267200"/>
          </a:xfrm>
          <a:custGeom>
            <a:avLst/>
            <a:gdLst>
              <a:gd name="T0" fmla="*/ 6693 w 4038600"/>
              <a:gd name="T1" fmla="*/ 1958611 h 4267200"/>
              <a:gd name="T2" fmla="*/ 58685 w 4038600"/>
              <a:gd name="T3" fmla="*/ 1620870 h 4267200"/>
              <a:gd name="T4" fmla="*/ 158686 w 4038600"/>
              <a:gd name="T5" fmla="*/ 1303105 h 4267200"/>
              <a:gd name="T6" fmla="*/ 302536 w 4038600"/>
              <a:gd name="T7" fmla="*/ 1009709 h 4267200"/>
              <a:gd name="T8" fmla="*/ 486080 w 4038600"/>
              <a:gd name="T9" fmla="*/ 745075 h 4267200"/>
              <a:gd name="T10" fmla="*/ 705159 w 4038600"/>
              <a:gd name="T11" fmla="*/ 513594 h 4267200"/>
              <a:gd name="T12" fmla="*/ 955617 w 4038600"/>
              <a:gd name="T13" fmla="*/ 319661 h 4267200"/>
              <a:gd name="T14" fmla="*/ 1233295 w 4038600"/>
              <a:gd name="T15" fmla="*/ 167668 h 4267200"/>
              <a:gd name="T16" fmla="*/ 1534037 w 4038600"/>
              <a:gd name="T17" fmla="*/ 62007 h 4267200"/>
              <a:gd name="T18" fmla="*/ 1853685 w 4038600"/>
              <a:gd name="T19" fmla="*/ 7072 h 4267200"/>
              <a:gd name="T20" fmla="*/ 2184914 w 4038600"/>
              <a:gd name="T21" fmla="*/ 7072 h 4267200"/>
              <a:gd name="T22" fmla="*/ 2504562 w 4038600"/>
              <a:gd name="T23" fmla="*/ 62007 h 4267200"/>
              <a:gd name="T24" fmla="*/ 2805304 w 4038600"/>
              <a:gd name="T25" fmla="*/ 167668 h 4267200"/>
              <a:gd name="T26" fmla="*/ 3082982 w 4038600"/>
              <a:gd name="T27" fmla="*/ 319661 h 4267200"/>
              <a:gd name="T28" fmla="*/ 3333440 w 4038600"/>
              <a:gd name="T29" fmla="*/ 513594 h 4267200"/>
              <a:gd name="T30" fmla="*/ 3552519 w 4038600"/>
              <a:gd name="T31" fmla="*/ 745075 h 4267200"/>
              <a:gd name="T32" fmla="*/ 3736063 w 4038600"/>
              <a:gd name="T33" fmla="*/ 1009709 h 4267200"/>
              <a:gd name="T34" fmla="*/ 3879913 w 4038600"/>
              <a:gd name="T35" fmla="*/ 1303105 h 4267200"/>
              <a:gd name="T36" fmla="*/ 3979913 w 4038600"/>
              <a:gd name="T37" fmla="*/ 1620870 h 4267200"/>
              <a:gd name="T38" fmla="*/ 4031906 w 4038600"/>
              <a:gd name="T39" fmla="*/ 1958611 h 4267200"/>
              <a:gd name="T40" fmla="*/ 4031906 w 4038600"/>
              <a:gd name="T41" fmla="*/ 2308589 h 4267200"/>
              <a:gd name="T42" fmla="*/ 3979913 w 4038600"/>
              <a:gd name="T43" fmla="*/ 2646331 h 4267200"/>
              <a:gd name="T44" fmla="*/ 3879913 w 4038600"/>
              <a:gd name="T45" fmla="*/ 2964096 h 4267200"/>
              <a:gd name="T46" fmla="*/ 3736063 w 4038600"/>
              <a:gd name="T47" fmla="*/ 3257492 h 4267200"/>
              <a:gd name="T48" fmla="*/ 3552519 w 4038600"/>
              <a:gd name="T49" fmla="*/ 3522127 h 4267200"/>
              <a:gd name="T50" fmla="*/ 3333440 w 4038600"/>
              <a:gd name="T51" fmla="*/ 3753607 h 4267200"/>
              <a:gd name="T52" fmla="*/ 3082982 w 4038600"/>
              <a:gd name="T53" fmla="*/ 3947539 h 4267200"/>
              <a:gd name="T54" fmla="*/ 2805304 w 4038600"/>
              <a:gd name="T55" fmla="*/ 4099532 h 4267200"/>
              <a:gd name="T56" fmla="*/ 2504562 w 4038600"/>
              <a:gd name="T57" fmla="*/ 4205192 h 4267200"/>
              <a:gd name="T58" fmla="*/ 2184914 w 4038600"/>
              <a:gd name="T59" fmla="*/ 4260127 h 4267200"/>
              <a:gd name="T60" fmla="*/ 1853685 w 4038600"/>
              <a:gd name="T61" fmla="*/ 4260127 h 4267200"/>
              <a:gd name="T62" fmla="*/ 1534037 w 4038600"/>
              <a:gd name="T63" fmla="*/ 4205192 h 4267200"/>
              <a:gd name="T64" fmla="*/ 1233295 w 4038600"/>
              <a:gd name="T65" fmla="*/ 4099532 h 4267200"/>
              <a:gd name="T66" fmla="*/ 955617 w 4038600"/>
              <a:gd name="T67" fmla="*/ 3947539 h 4267200"/>
              <a:gd name="T68" fmla="*/ 705159 w 4038600"/>
              <a:gd name="T69" fmla="*/ 3753607 h 4267200"/>
              <a:gd name="T70" fmla="*/ 486080 w 4038600"/>
              <a:gd name="T71" fmla="*/ 3522127 h 4267200"/>
              <a:gd name="T72" fmla="*/ 302536 w 4038600"/>
              <a:gd name="T73" fmla="*/ 3257492 h 4267200"/>
              <a:gd name="T74" fmla="*/ 158686 w 4038600"/>
              <a:gd name="T75" fmla="*/ 2964096 h 4267200"/>
              <a:gd name="T76" fmla="*/ 58685 w 4038600"/>
              <a:gd name="T77" fmla="*/ 2646331 h 4267200"/>
              <a:gd name="T78" fmla="*/ 6693 w 4038600"/>
              <a:gd name="T79" fmla="*/ 2308589 h 42672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038600" h="4267200">
                <a:moveTo>
                  <a:pt x="0" y="2133599"/>
                </a:moveTo>
                <a:lnTo>
                  <a:pt x="6693" y="1958611"/>
                </a:lnTo>
                <a:lnTo>
                  <a:pt x="26429" y="1787518"/>
                </a:lnTo>
                <a:lnTo>
                  <a:pt x="58685" y="1620870"/>
                </a:lnTo>
                <a:lnTo>
                  <a:pt x="102944" y="1459216"/>
                </a:lnTo>
                <a:lnTo>
                  <a:pt x="158686" y="1303105"/>
                </a:lnTo>
                <a:lnTo>
                  <a:pt x="225389" y="1153087"/>
                </a:lnTo>
                <a:lnTo>
                  <a:pt x="302536" y="1009709"/>
                </a:lnTo>
                <a:lnTo>
                  <a:pt x="389606" y="873522"/>
                </a:lnTo>
                <a:lnTo>
                  <a:pt x="486080" y="745075"/>
                </a:lnTo>
                <a:lnTo>
                  <a:pt x="591437" y="624916"/>
                </a:lnTo>
                <a:lnTo>
                  <a:pt x="705159" y="513594"/>
                </a:lnTo>
                <a:lnTo>
                  <a:pt x="826725" y="411660"/>
                </a:lnTo>
                <a:lnTo>
                  <a:pt x="955617" y="319661"/>
                </a:lnTo>
                <a:lnTo>
                  <a:pt x="1091313" y="238148"/>
                </a:lnTo>
                <a:lnTo>
                  <a:pt x="1233295" y="167668"/>
                </a:lnTo>
                <a:lnTo>
                  <a:pt x="1381043" y="108772"/>
                </a:lnTo>
                <a:lnTo>
                  <a:pt x="1534037" y="62007"/>
                </a:lnTo>
                <a:lnTo>
                  <a:pt x="1691758" y="27925"/>
                </a:lnTo>
                <a:lnTo>
                  <a:pt x="1853685" y="7072"/>
                </a:lnTo>
                <a:lnTo>
                  <a:pt x="2019299" y="0"/>
                </a:lnTo>
                <a:lnTo>
                  <a:pt x="2184914" y="7072"/>
                </a:lnTo>
                <a:lnTo>
                  <a:pt x="2346841" y="27925"/>
                </a:lnTo>
                <a:lnTo>
                  <a:pt x="2504562" y="62007"/>
                </a:lnTo>
                <a:lnTo>
                  <a:pt x="2657556" y="108772"/>
                </a:lnTo>
                <a:lnTo>
                  <a:pt x="2805304" y="167668"/>
                </a:lnTo>
                <a:lnTo>
                  <a:pt x="2947286" y="238148"/>
                </a:lnTo>
                <a:lnTo>
                  <a:pt x="3082982" y="319661"/>
                </a:lnTo>
                <a:lnTo>
                  <a:pt x="3211874" y="411660"/>
                </a:lnTo>
                <a:lnTo>
                  <a:pt x="3333440" y="513594"/>
                </a:lnTo>
                <a:lnTo>
                  <a:pt x="3447162" y="624916"/>
                </a:lnTo>
                <a:lnTo>
                  <a:pt x="3552519" y="745075"/>
                </a:lnTo>
                <a:lnTo>
                  <a:pt x="3648993" y="873522"/>
                </a:lnTo>
                <a:lnTo>
                  <a:pt x="3736063" y="1009709"/>
                </a:lnTo>
                <a:lnTo>
                  <a:pt x="3813210" y="1153087"/>
                </a:lnTo>
                <a:lnTo>
                  <a:pt x="3879913" y="1303105"/>
                </a:lnTo>
                <a:lnTo>
                  <a:pt x="3935655" y="1459216"/>
                </a:lnTo>
                <a:lnTo>
                  <a:pt x="3979913" y="1620870"/>
                </a:lnTo>
                <a:lnTo>
                  <a:pt x="4012170" y="1787518"/>
                </a:lnTo>
                <a:lnTo>
                  <a:pt x="4031906" y="1958611"/>
                </a:lnTo>
                <a:lnTo>
                  <a:pt x="4038599" y="2133599"/>
                </a:lnTo>
                <a:lnTo>
                  <a:pt x="4031906" y="2308589"/>
                </a:lnTo>
                <a:lnTo>
                  <a:pt x="4012170" y="2479682"/>
                </a:lnTo>
                <a:lnTo>
                  <a:pt x="3979913" y="2646331"/>
                </a:lnTo>
                <a:lnTo>
                  <a:pt x="3935655" y="2807985"/>
                </a:lnTo>
                <a:lnTo>
                  <a:pt x="3879913" y="2964096"/>
                </a:lnTo>
                <a:lnTo>
                  <a:pt x="3813210" y="3114115"/>
                </a:lnTo>
                <a:lnTo>
                  <a:pt x="3736063" y="3257492"/>
                </a:lnTo>
                <a:lnTo>
                  <a:pt x="3648993" y="3393679"/>
                </a:lnTo>
                <a:lnTo>
                  <a:pt x="3552519" y="3522127"/>
                </a:lnTo>
                <a:lnTo>
                  <a:pt x="3447162" y="3642286"/>
                </a:lnTo>
                <a:lnTo>
                  <a:pt x="3333440" y="3753607"/>
                </a:lnTo>
                <a:lnTo>
                  <a:pt x="3211874" y="3855541"/>
                </a:lnTo>
                <a:lnTo>
                  <a:pt x="3082982" y="3947539"/>
                </a:lnTo>
                <a:lnTo>
                  <a:pt x="2947286" y="4029052"/>
                </a:lnTo>
                <a:lnTo>
                  <a:pt x="2805304" y="4099532"/>
                </a:lnTo>
                <a:lnTo>
                  <a:pt x="2657556" y="4158428"/>
                </a:lnTo>
                <a:lnTo>
                  <a:pt x="2504562" y="4205192"/>
                </a:lnTo>
                <a:lnTo>
                  <a:pt x="2346841" y="4239274"/>
                </a:lnTo>
                <a:lnTo>
                  <a:pt x="2184914" y="4260127"/>
                </a:lnTo>
                <a:lnTo>
                  <a:pt x="2019299" y="4267199"/>
                </a:lnTo>
                <a:lnTo>
                  <a:pt x="1853685" y="4260127"/>
                </a:lnTo>
                <a:lnTo>
                  <a:pt x="1691758" y="4239274"/>
                </a:lnTo>
                <a:lnTo>
                  <a:pt x="1534037" y="4205192"/>
                </a:lnTo>
                <a:lnTo>
                  <a:pt x="1381043" y="4158428"/>
                </a:lnTo>
                <a:lnTo>
                  <a:pt x="1233295" y="4099532"/>
                </a:lnTo>
                <a:lnTo>
                  <a:pt x="1091313" y="4029052"/>
                </a:lnTo>
                <a:lnTo>
                  <a:pt x="955617" y="3947539"/>
                </a:lnTo>
                <a:lnTo>
                  <a:pt x="826725" y="3855541"/>
                </a:lnTo>
                <a:lnTo>
                  <a:pt x="705159" y="3753607"/>
                </a:lnTo>
                <a:lnTo>
                  <a:pt x="591437" y="3642286"/>
                </a:lnTo>
                <a:lnTo>
                  <a:pt x="486080" y="3522127"/>
                </a:lnTo>
                <a:lnTo>
                  <a:pt x="389606" y="3393679"/>
                </a:lnTo>
                <a:lnTo>
                  <a:pt x="302536" y="3257492"/>
                </a:lnTo>
                <a:lnTo>
                  <a:pt x="225389" y="3114115"/>
                </a:lnTo>
                <a:lnTo>
                  <a:pt x="158686" y="2964096"/>
                </a:lnTo>
                <a:lnTo>
                  <a:pt x="102944" y="2807985"/>
                </a:lnTo>
                <a:lnTo>
                  <a:pt x="58685" y="2646331"/>
                </a:lnTo>
                <a:lnTo>
                  <a:pt x="26429" y="2479682"/>
                </a:lnTo>
                <a:lnTo>
                  <a:pt x="6693" y="2308589"/>
                </a:lnTo>
                <a:lnTo>
                  <a:pt x="0" y="2133599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object 7"/>
          <p:cNvSpPr>
            <a:spLocks noChangeArrowheads="1"/>
          </p:cNvSpPr>
          <p:nvPr/>
        </p:nvSpPr>
        <p:spPr bwMode="auto">
          <a:xfrm>
            <a:off x="5857875" y="2533650"/>
            <a:ext cx="2746375" cy="27305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object 8"/>
          <p:cNvSpPr>
            <a:spLocks noChangeArrowheads="1"/>
          </p:cNvSpPr>
          <p:nvPr/>
        </p:nvSpPr>
        <p:spPr bwMode="auto">
          <a:xfrm>
            <a:off x="4791075" y="2932113"/>
            <a:ext cx="1357313" cy="13922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bject 9"/>
          <p:cNvSpPr txBox="1"/>
          <p:nvPr/>
        </p:nvSpPr>
        <p:spPr>
          <a:xfrm>
            <a:off x="5029200" y="3438525"/>
            <a:ext cx="855663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235" dirty="0">
                <a:latin typeface="Arial"/>
                <a:cs typeface="Arial"/>
              </a:rPr>
              <a:t>P</a:t>
            </a:r>
            <a:r>
              <a:rPr sz="3200" b="1" spc="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7838" y="3717925"/>
            <a:ext cx="863600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5" dirty="0">
                <a:latin typeface="Arial"/>
                <a:cs typeface="Arial"/>
              </a:rPr>
              <a:t>PVH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1169988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49225" y="6750050"/>
            <a:ext cx="7826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51204" name="object 4"/>
          <p:cNvSpPr>
            <a:spLocks noChangeArrowheads="1"/>
          </p:cNvSpPr>
          <p:nvPr/>
        </p:nvSpPr>
        <p:spPr bwMode="auto">
          <a:xfrm>
            <a:off x="152400" y="3124200"/>
            <a:ext cx="8899525" cy="28527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/>
          <p:nvPr/>
        </p:nvSpPr>
        <p:spPr>
          <a:xfrm>
            <a:off x="-12700" y="227013"/>
            <a:ext cx="8756650" cy="808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613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35" dirty="0">
                <a:latin typeface="Arial"/>
                <a:cs typeface="Arial"/>
              </a:rPr>
              <a:t>W</a:t>
            </a:r>
            <a:r>
              <a:rPr sz="2800" b="1" spc="-5" dirty="0">
                <a:latin typeface="Arial"/>
                <a:cs typeface="Arial"/>
              </a:rPr>
              <a:t>H</a:t>
            </a:r>
            <a:r>
              <a:rPr sz="2800" b="1" spc="-25" dirty="0">
                <a:latin typeface="Arial"/>
                <a:cs typeface="Arial"/>
              </a:rPr>
              <a:t>O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Arial"/>
                <a:cs typeface="Arial"/>
              </a:rPr>
              <a:t>G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15" dirty="0">
                <a:latin typeface="Arial"/>
                <a:cs typeface="Arial"/>
              </a:rPr>
              <a:t>ou</a:t>
            </a:r>
            <a:r>
              <a:rPr sz="2800" b="1" spc="-20" dirty="0">
                <a:latin typeface="Arial"/>
                <a:cs typeface="Arial"/>
              </a:rPr>
              <a:t>p</a:t>
            </a:r>
            <a:r>
              <a:rPr sz="2800" b="1" spc="4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Arial"/>
                <a:cs typeface="Arial"/>
              </a:rPr>
              <a:t>(</a:t>
            </a:r>
            <a:r>
              <a:rPr sz="2800" b="1" spc="-210" dirty="0">
                <a:latin typeface="Arial"/>
                <a:cs typeface="Arial"/>
              </a:rPr>
              <a:t>P</a:t>
            </a:r>
            <a:r>
              <a:rPr sz="2800" b="1" spc="-105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H</a:t>
            </a:r>
            <a:r>
              <a:rPr sz="2800" b="1" dirty="0">
                <a:latin typeface="Arial"/>
                <a:cs typeface="Arial"/>
              </a:rPr>
              <a:t>)</a:t>
            </a:r>
            <a:r>
              <a:rPr sz="2800" b="1" spc="165" dirty="0">
                <a:latin typeface="Times New Roman"/>
                <a:cs typeface="Times New Roman"/>
              </a:rPr>
              <a:t> </a:t>
            </a:r>
            <a:r>
              <a:rPr sz="2800" b="1" spc="-190" dirty="0">
                <a:latin typeface="Arial"/>
                <a:cs typeface="Arial"/>
              </a:rPr>
              <a:t>V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u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N</a:t>
            </a:r>
            <a:r>
              <a:rPr sz="2800" b="1" spc="-15" dirty="0">
                <a:latin typeface="Arial"/>
                <a:cs typeface="Arial"/>
              </a:rPr>
              <a:t>on</a:t>
            </a:r>
            <a:r>
              <a:rPr sz="2800" b="1" spc="10" dirty="0">
                <a:latin typeface="Arial"/>
                <a:cs typeface="Arial"/>
              </a:rPr>
              <a:t>–</a:t>
            </a:r>
            <a:r>
              <a:rPr sz="2800" b="1" spc="-35" dirty="0">
                <a:latin typeface="Arial"/>
                <a:cs typeface="Arial"/>
              </a:rPr>
              <a:t>W</a:t>
            </a:r>
            <a:r>
              <a:rPr sz="2800" b="1" spc="-5" dirty="0">
                <a:latin typeface="Arial"/>
                <a:cs typeface="Arial"/>
              </a:rPr>
              <a:t>H</a:t>
            </a:r>
            <a:r>
              <a:rPr sz="2800" b="1" spc="-25" dirty="0">
                <a:latin typeface="Arial"/>
                <a:cs typeface="Arial"/>
              </a:rPr>
              <a:t>O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Arial"/>
                <a:cs typeface="Arial"/>
              </a:rPr>
              <a:t>G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15" dirty="0">
                <a:latin typeface="Arial"/>
                <a:cs typeface="Arial"/>
              </a:rPr>
              <a:t>ou</a:t>
            </a:r>
            <a:r>
              <a:rPr sz="2800" b="1" spc="-20" dirty="0">
                <a:latin typeface="Arial"/>
                <a:cs typeface="Arial"/>
              </a:rPr>
              <a:t>p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560705" algn="l"/>
                <a:tab pos="8743315" algn="l"/>
              </a:tabLst>
              <a:defRPr/>
            </a:pPr>
            <a:r>
              <a:rPr sz="2800" b="1" u="heavy" spc="-10" dirty="0">
                <a:latin typeface="Arial"/>
                <a:cs typeface="Arial"/>
              </a:rPr>
              <a:t> </a:t>
            </a:r>
            <a:r>
              <a:rPr sz="2800" b="1" u="heavy" spc="-10" dirty="0">
                <a:latin typeface="Times New Roman"/>
                <a:cs typeface="Times New Roman"/>
              </a:rPr>
              <a:t>	</a:t>
            </a:r>
            <a:r>
              <a:rPr sz="2800" b="1" u="heavy" spc="-105" dirty="0">
                <a:latin typeface="Arial"/>
                <a:cs typeface="Arial"/>
              </a:rPr>
              <a:t>A</a:t>
            </a:r>
            <a:r>
              <a:rPr sz="2800" b="1" u="heavy" spc="-15" dirty="0">
                <a:latin typeface="Arial"/>
                <a:cs typeface="Arial"/>
              </a:rPr>
              <a:t>n</a:t>
            </a:r>
            <a:r>
              <a:rPr sz="2800" b="1" u="heavy" dirty="0">
                <a:latin typeface="Arial"/>
                <a:cs typeface="Arial"/>
              </a:rPr>
              <a:t>a</a:t>
            </a:r>
            <a:r>
              <a:rPr sz="2800" b="1" u="heavy" spc="5" dirty="0">
                <a:latin typeface="Arial"/>
                <a:cs typeface="Arial"/>
              </a:rPr>
              <a:t>t</a:t>
            </a:r>
            <a:r>
              <a:rPr sz="2800" b="1" u="heavy" spc="-15" dirty="0">
                <a:latin typeface="Arial"/>
                <a:cs typeface="Arial"/>
              </a:rPr>
              <a:t>o</a:t>
            </a:r>
            <a:r>
              <a:rPr sz="2800" b="1" u="heavy" spc="-10" dirty="0">
                <a:latin typeface="Arial"/>
                <a:cs typeface="Arial"/>
              </a:rPr>
              <a:t>m</a:t>
            </a:r>
            <a:r>
              <a:rPr sz="2800" b="1" u="heavy" spc="-15" dirty="0">
                <a:latin typeface="Arial"/>
                <a:cs typeface="Arial"/>
              </a:rPr>
              <a:t>ical</a:t>
            </a:r>
            <a:r>
              <a:rPr sz="2800" b="1" u="heavy" spc="45" dirty="0">
                <a:latin typeface="Arial"/>
                <a:cs typeface="Arial"/>
              </a:rPr>
              <a:t> </a:t>
            </a:r>
            <a:r>
              <a:rPr sz="2800" b="1" u="heavy" spc="-5" dirty="0">
                <a:latin typeface="Arial"/>
                <a:cs typeface="Arial"/>
              </a:rPr>
              <a:t>C</a:t>
            </a:r>
            <a:r>
              <a:rPr sz="2800" b="1" u="heavy" spc="-15" dirty="0">
                <a:latin typeface="Arial"/>
                <a:cs typeface="Arial"/>
              </a:rPr>
              <a:t>onsid</a:t>
            </a:r>
            <a:r>
              <a:rPr sz="2800" b="1" u="heavy" dirty="0">
                <a:latin typeface="Arial"/>
                <a:cs typeface="Arial"/>
              </a:rPr>
              <a:t>e</a:t>
            </a:r>
            <a:r>
              <a:rPr sz="2800" b="1" u="heavy" spc="-10" dirty="0">
                <a:latin typeface="Arial"/>
                <a:cs typeface="Arial"/>
              </a:rPr>
              <a:t>r</a:t>
            </a:r>
            <a:r>
              <a:rPr sz="2800" b="1" u="heavy" dirty="0">
                <a:latin typeface="Arial"/>
                <a:cs typeface="Arial"/>
              </a:rPr>
              <a:t>a</a:t>
            </a:r>
            <a:r>
              <a:rPr sz="2800" b="1" u="heavy" spc="5" dirty="0">
                <a:latin typeface="Arial"/>
                <a:cs typeface="Arial"/>
              </a:rPr>
              <a:t>t</a:t>
            </a:r>
            <a:r>
              <a:rPr sz="2800" b="1" u="heavy" spc="-10" dirty="0">
                <a:latin typeface="Arial"/>
                <a:cs typeface="Arial"/>
              </a:rPr>
              <a:t>i</a:t>
            </a:r>
            <a:r>
              <a:rPr sz="2800" b="1" u="heavy" spc="-15" dirty="0">
                <a:latin typeface="Arial"/>
                <a:cs typeface="Arial"/>
              </a:rPr>
              <a:t>on</a:t>
            </a:r>
            <a:r>
              <a:rPr sz="2800" b="1" u="heavy" dirty="0">
                <a:latin typeface="Arial"/>
                <a:cs typeface="Arial"/>
              </a:rPr>
              <a:t>s</a:t>
            </a:r>
            <a:r>
              <a:rPr sz="2800" b="1" u="heavy" spc="-10" dirty="0">
                <a:latin typeface="Arial"/>
                <a:cs typeface="Arial"/>
              </a:rPr>
              <a:t> </a:t>
            </a:r>
            <a:r>
              <a:rPr sz="2800" b="1" u="heavy" dirty="0">
                <a:latin typeface="Times New Roman"/>
                <a:cs typeface="Times New Roman"/>
              </a:rPr>
              <a:t>	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1206" name="object 6"/>
          <p:cNvSpPr>
            <a:spLocks noChangeArrowheads="1"/>
          </p:cNvSpPr>
          <p:nvPr/>
        </p:nvSpPr>
        <p:spPr bwMode="auto">
          <a:xfrm>
            <a:off x="76200" y="1373188"/>
            <a:ext cx="2133600" cy="25368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7" name="object 7"/>
          <p:cNvSpPr>
            <a:spLocks noChangeArrowheads="1"/>
          </p:cNvSpPr>
          <p:nvPr/>
        </p:nvSpPr>
        <p:spPr bwMode="auto">
          <a:xfrm>
            <a:off x="6324600" y="1852613"/>
            <a:ext cx="2590800" cy="7080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8" name="object 8"/>
          <p:cNvSpPr>
            <a:spLocks noChangeArrowheads="1"/>
          </p:cNvSpPr>
          <p:nvPr/>
        </p:nvSpPr>
        <p:spPr bwMode="auto">
          <a:xfrm>
            <a:off x="3135313" y="2424113"/>
            <a:ext cx="2474912" cy="13493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object 9"/>
          <p:cNvSpPr>
            <a:spLocks noChangeArrowheads="1"/>
          </p:cNvSpPr>
          <p:nvPr/>
        </p:nvSpPr>
        <p:spPr bwMode="auto">
          <a:xfrm>
            <a:off x="2209800" y="1395413"/>
            <a:ext cx="2928938" cy="10033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object 10"/>
          <p:cNvSpPr>
            <a:spLocks noChangeArrowheads="1"/>
          </p:cNvSpPr>
          <p:nvPr/>
        </p:nvSpPr>
        <p:spPr bwMode="auto">
          <a:xfrm>
            <a:off x="2998788" y="3081338"/>
            <a:ext cx="1795462" cy="3317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object 11"/>
          <p:cNvSpPr>
            <a:spLocks/>
          </p:cNvSpPr>
          <p:nvPr/>
        </p:nvSpPr>
        <p:spPr bwMode="auto">
          <a:xfrm>
            <a:off x="4786313" y="2278063"/>
            <a:ext cx="1479550" cy="952500"/>
          </a:xfrm>
          <a:custGeom>
            <a:avLst/>
            <a:gdLst>
              <a:gd name="T0" fmla="*/ 0 w 1478914"/>
              <a:gd name="T1" fmla="*/ 954283 h 951864"/>
              <a:gd name="T2" fmla="*/ 1481374 w 1478914"/>
              <a:gd name="T3" fmla="*/ 0 h 9518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78914" h="951864">
                <a:moveTo>
                  <a:pt x="0" y="951737"/>
                </a:moveTo>
                <a:lnTo>
                  <a:pt x="1478828" y="0"/>
                </a:lnTo>
              </a:path>
            </a:pathLst>
          </a:custGeom>
          <a:noFill/>
          <a:ln w="38099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object 12"/>
          <p:cNvSpPr>
            <a:spLocks/>
          </p:cNvSpPr>
          <p:nvPr/>
        </p:nvSpPr>
        <p:spPr bwMode="auto">
          <a:xfrm>
            <a:off x="6218238" y="2227263"/>
            <a:ext cx="127000" cy="111125"/>
          </a:xfrm>
          <a:custGeom>
            <a:avLst/>
            <a:gdLst>
              <a:gd name="T0" fmla="*/ 124530 w 127635"/>
              <a:gd name="T1" fmla="*/ 0 h 110489"/>
              <a:gd name="T2" fmla="*/ 0 w 127635"/>
              <a:gd name="T3" fmla="*/ 14096 h 110489"/>
              <a:gd name="T4" fmla="*/ 60621 w 127635"/>
              <a:gd name="T5" fmla="*/ 112463 h 110489"/>
              <a:gd name="T6" fmla="*/ 124530 w 127635"/>
              <a:gd name="T7" fmla="*/ 0 h 1104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635" h="110489">
                <a:moveTo>
                  <a:pt x="127040" y="0"/>
                </a:moveTo>
                <a:lnTo>
                  <a:pt x="0" y="13776"/>
                </a:lnTo>
                <a:lnTo>
                  <a:pt x="61843" y="109910"/>
                </a:lnTo>
                <a:lnTo>
                  <a:pt x="1270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object 13"/>
          <p:cNvSpPr txBox="1">
            <a:spLocks noChangeArrowheads="1"/>
          </p:cNvSpPr>
          <p:nvPr/>
        </p:nvSpPr>
        <p:spPr bwMode="auto">
          <a:xfrm>
            <a:off x="1755775" y="6078538"/>
            <a:ext cx="68961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latin typeface="Arial" charset="0"/>
              </a:rPr>
              <a:t>Ao,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aorta;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HIV,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human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immunodeficiency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virus;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LA,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left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atrium;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LV,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left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ventricle;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PA,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pulmonary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artery;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PC,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pulmonary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capillary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bed;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PV,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pulmonary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vein;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RA,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right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atrium;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RV,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right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ventricle;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TE,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thromboembolic;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VC,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vena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cava;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WHO,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World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Health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Organization.</a:t>
            </a:r>
          </a:p>
          <a:p>
            <a:pPr eaLnBrk="1" hangingPunct="1">
              <a:spcBef>
                <a:spcPts val="225"/>
              </a:spcBef>
            </a:pPr>
            <a:r>
              <a:rPr lang="en-US" sz="900" baseline="28000">
                <a:latin typeface="Arial" charset="0"/>
              </a:rPr>
              <a:t>a</a:t>
            </a:r>
            <a:r>
              <a:rPr lang="en-US" sz="900" baseline="28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00">
                <a:latin typeface="Arial" charset="0"/>
              </a:rPr>
              <a:t>Glycogen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storage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disease,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Gaucher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disease,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hereditary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hemorrhagic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telangiectasia,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hemoglobinopathies,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myeloproliferative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disorders,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splenectomy.</a:t>
            </a:r>
          </a:p>
          <a:p>
            <a:pPr eaLnBrk="1" hangingPunct="1">
              <a:spcBef>
                <a:spcPts val="200"/>
              </a:spcBef>
            </a:pPr>
            <a:r>
              <a:rPr lang="en-US" sz="900">
                <a:latin typeface="Arial" charset="0"/>
              </a:rPr>
              <a:t>Simonneau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et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al.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1">
                <a:latin typeface="Arial" charset="0"/>
              </a:rPr>
              <a:t>J</a:t>
            </a:r>
            <a:r>
              <a:rPr lang="en-US" sz="9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1">
                <a:latin typeface="Arial" charset="0"/>
              </a:rPr>
              <a:t>Am</a:t>
            </a:r>
            <a:r>
              <a:rPr lang="en-US" sz="9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1">
                <a:latin typeface="Arial" charset="0"/>
              </a:rPr>
              <a:t>Coll</a:t>
            </a:r>
            <a:r>
              <a:rPr lang="en-US" sz="9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i="1">
                <a:latin typeface="Arial" charset="0"/>
              </a:rPr>
              <a:t>Cardiol</a:t>
            </a:r>
            <a:r>
              <a:rPr lang="en-US" sz="900">
                <a:latin typeface="Arial" charset="0"/>
              </a:rPr>
              <a:t>.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2004;43(12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>
                <a:latin typeface="Arial" charset="0"/>
              </a:rPr>
              <a:t>suppl):5S-12S.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300" baseline="3000">
                <a:latin typeface="Arial" charset="0"/>
              </a:rPr>
              <a:t>Graphic</a:t>
            </a:r>
            <a:r>
              <a:rPr lang="en-US" sz="1300" baseline="3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aseline="3000">
                <a:latin typeface="Arial" charset="0"/>
              </a:rPr>
              <a:t>adapted</a:t>
            </a:r>
            <a:r>
              <a:rPr lang="en-US" sz="1300" baseline="3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aseline="3000">
                <a:latin typeface="Arial" charset="0"/>
              </a:rPr>
              <a:t>from</a:t>
            </a:r>
            <a:r>
              <a:rPr lang="en-US" sz="1300" baseline="3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aseline="3000">
                <a:latin typeface="Arial" charset="0"/>
                <a:hlinkClick r:id="rId10"/>
              </a:rPr>
              <a:t>http://cme.medscape.com/viewarticle/530730.</a:t>
            </a:r>
            <a:endParaRPr lang="en-US" sz="1300" baseline="3000">
              <a:latin typeface="Arial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488" y="4733925"/>
            <a:ext cx="17049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661670" algn="l"/>
                <a:tab pos="1383665" algn="l"/>
              </a:tabLst>
              <a:defRPr/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VC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b="1" spc="-40" dirty="0">
                <a:solidFill>
                  <a:srgbClr val="FFFFFF"/>
                </a:solidFill>
                <a:latin typeface="Arial"/>
                <a:cs typeface="Arial"/>
              </a:rPr>
              <a:t>RV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6375" y="4733925"/>
            <a:ext cx="30638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4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endParaRPr>
              <a:latin typeface="Arial"/>
              <a:cs typeface="Arial"/>
            </a:endParaRPr>
          </a:p>
        </p:txBody>
      </p:sp>
      <p:sp>
        <p:nvSpPr>
          <p:cNvPr id="51216" name="object 16"/>
          <p:cNvSpPr txBox="1">
            <a:spLocks noChangeArrowheads="1"/>
          </p:cNvSpPr>
          <p:nvPr/>
        </p:nvSpPr>
        <p:spPr bwMode="auto">
          <a:xfrm>
            <a:off x="4270375" y="4733925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PC</a:t>
            </a:r>
            <a:endParaRPr lang="en-US">
              <a:latin typeface="Arial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41975" y="4733925"/>
            <a:ext cx="3302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PV</a:t>
            </a:r>
            <a:endParaRPr>
              <a:latin typeface="Arial"/>
              <a:cs typeface="Arial"/>
            </a:endParaRPr>
          </a:p>
        </p:txBody>
      </p:sp>
      <p:sp>
        <p:nvSpPr>
          <p:cNvPr id="51218" name="object 18"/>
          <p:cNvSpPr txBox="1">
            <a:spLocks noChangeArrowheads="1"/>
          </p:cNvSpPr>
          <p:nvPr/>
        </p:nvSpPr>
        <p:spPr bwMode="auto">
          <a:xfrm>
            <a:off x="6745288" y="4733925"/>
            <a:ext cx="330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</a:rPr>
              <a:t>LA</a:t>
            </a:r>
            <a:endParaRPr lang="en-US">
              <a:latin typeface="Arial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75575" y="4733925"/>
            <a:ext cx="29845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37575" y="4733925"/>
            <a:ext cx="319088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40" dirty="0">
                <a:solidFill>
                  <a:srgbClr val="FFFFFF"/>
                </a:solidFill>
                <a:latin typeface="Arial"/>
                <a:cs typeface="Arial"/>
              </a:rPr>
              <a:t>Ao</a:t>
            </a:r>
            <a:endParaRPr>
              <a:latin typeface="Arial"/>
              <a:cs typeface="Arial"/>
            </a:endParaRPr>
          </a:p>
        </p:txBody>
      </p:sp>
      <p:sp>
        <p:nvSpPr>
          <p:cNvPr id="51221" name="object 21"/>
          <p:cNvSpPr>
            <a:spLocks/>
          </p:cNvSpPr>
          <p:nvPr/>
        </p:nvSpPr>
        <p:spPr bwMode="auto">
          <a:xfrm>
            <a:off x="7002463" y="3209925"/>
            <a:ext cx="430212" cy="481013"/>
          </a:xfrm>
          <a:custGeom>
            <a:avLst/>
            <a:gdLst>
              <a:gd name="T0" fmla="*/ 0 w 430529"/>
              <a:gd name="T1" fmla="*/ 479773 h 481329"/>
              <a:gd name="T2" fmla="*/ 428959 w 430529"/>
              <a:gd name="T3" fmla="*/ 0 h 4813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0529" h="481329">
                <a:moveTo>
                  <a:pt x="0" y="481035"/>
                </a:moveTo>
                <a:lnTo>
                  <a:pt x="430225" y="0"/>
                </a:lnTo>
              </a:path>
            </a:pathLst>
          </a:custGeom>
          <a:noFill/>
          <a:ln w="38099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object 22"/>
          <p:cNvSpPr>
            <a:spLocks/>
          </p:cNvSpPr>
          <p:nvPr/>
        </p:nvSpPr>
        <p:spPr bwMode="auto">
          <a:xfrm>
            <a:off x="7408863" y="3214688"/>
            <a:ext cx="430212" cy="479425"/>
          </a:xfrm>
          <a:custGeom>
            <a:avLst/>
            <a:gdLst>
              <a:gd name="T0" fmla="*/ 428959 w 430529"/>
              <a:gd name="T1" fmla="*/ 479419 h 479425"/>
              <a:gd name="T2" fmla="*/ 0 w 430529"/>
              <a:gd name="T3" fmla="*/ 0 h 4794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0529" h="479425">
                <a:moveTo>
                  <a:pt x="430225" y="479419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3" name="object 23"/>
          <p:cNvSpPr>
            <a:spLocks/>
          </p:cNvSpPr>
          <p:nvPr/>
        </p:nvSpPr>
        <p:spPr bwMode="auto">
          <a:xfrm>
            <a:off x="7419975" y="2605088"/>
            <a:ext cx="1588" cy="628650"/>
          </a:xfrm>
          <a:custGeom>
            <a:avLst/>
            <a:gdLst>
              <a:gd name="T0" fmla="*/ 0 w 1904"/>
              <a:gd name="T1" fmla="*/ 628649 h 628650"/>
              <a:gd name="T2" fmla="*/ 752 w 1904"/>
              <a:gd name="T3" fmla="*/ 0 h 6286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28650">
                <a:moveTo>
                  <a:pt x="0" y="628649"/>
                </a:moveTo>
                <a:lnTo>
                  <a:pt x="1554" y="0"/>
                </a:lnTo>
              </a:path>
            </a:pathLst>
          </a:custGeom>
          <a:noFill/>
          <a:ln w="38099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4" name="object 24"/>
          <p:cNvSpPr>
            <a:spLocks/>
          </p:cNvSpPr>
          <p:nvPr/>
        </p:nvSpPr>
        <p:spPr bwMode="auto">
          <a:xfrm>
            <a:off x="2222500" y="2913063"/>
            <a:ext cx="736600" cy="1600200"/>
          </a:xfrm>
          <a:custGeom>
            <a:avLst/>
            <a:gdLst>
              <a:gd name="T0" fmla="*/ 736591 w 736600"/>
              <a:gd name="T1" fmla="*/ 1600199 h 1600200"/>
              <a:gd name="T2" fmla="*/ 0 w 736600"/>
              <a:gd name="T3" fmla="*/ 0 h 1600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6600" h="1600200">
                <a:moveTo>
                  <a:pt x="736591" y="1600199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5" name="object 25"/>
          <p:cNvSpPr>
            <a:spLocks/>
          </p:cNvSpPr>
          <p:nvPr/>
        </p:nvSpPr>
        <p:spPr bwMode="auto">
          <a:xfrm>
            <a:off x="5816600" y="3838575"/>
            <a:ext cx="1588" cy="696913"/>
          </a:xfrm>
          <a:custGeom>
            <a:avLst/>
            <a:gdLst>
              <a:gd name="T0" fmla="*/ 0 w 1904"/>
              <a:gd name="T1" fmla="*/ 695646 h 697229"/>
              <a:gd name="T2" fmla="*/ 781 w 1904"/>
              <a:gd name="T3" fmla="*/ 0 h 6972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04" h="697229">
                <a:moveTo>
                  <a:pt x="0" y="696909"/>
                </a:moveTo>
                <a:lnTo>
                  <a:pt x="1615" y="0"/>
                </a:lnTo>
              </a:path>
            </a:pathLst>
          </a:custGeom>
          <a:noFill/>
          <a:ln w="38099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6" name="object 26"/>
          <p:cNvSpPr>
            <a:spLocks/>
          </p:cNvSpPr>
          <p:nvPr/>
        </p:nvSpPr>
        <p:spPr bwMode="auto">
          <a:xfrm>
            <a:off x="2659063" y="3851275"/>
            <a:ext cx="3170237" cy="1588"/>
          </a:xfrm>
          <a:custGeom>
            <a:avLst/>
            <a:gdLst>
              <a:gd name="T0" fmla="*/ 3168971 w 3170554"/>
              <a:gd name="T1" fmla="*/ 765 h 1904"/>
              <a:gd name="T2" fmla="*/ 0 w 3170554"/>
              <a:gd name="T3" fmla="*/ 0 h 190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70554" h="1904">
                <a:moveTo>
                  <a:pt x="3170239" y="1581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12700" y="188913"/>
            <a:ext cx="9169400" cy="4921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RV Anatomy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2988"/>
            <a:ext cx="7315200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5" y="6750050"/>
            <a:ext cx="7826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52227" name="object 3"/>
          <p:cNvSpPr>
            <a:spLocks noChangeArrowheads="1"/>
          </p:cNvSpPr>
          <p:nvPr/>
        </p:nvSpPr>
        <p:spPr bwMode="auto">
          <a:xfrm>
            <a:off x="4572000" y="0"/>
            <a:ext cx="4416425" cy="5943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8" name="object 4"/>
          <p:cNvSpPr txBox="1">
            <a:spLocks noChangeArrowheads="1"/>
          </p:cNvSpPr>
          <p:nvPr/>
        </p:nvSpPr>
        <p:spPr bwMode="auto">
          <a:xfrm>
            <a:off x="1755775" y="5969000"/>
            <a:ext cx="67992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CI,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cardiac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index;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CO,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cardiac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output;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mPAP,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mean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PAP;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PAP,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pulmonary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arterial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pressure;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PCWP,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pulmonary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capillary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wedge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pressure;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PVR,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pulmonary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vascular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resistance;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RAP,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right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atrial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pressure;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RHC,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right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heart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catheterization;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RVSP,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right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ventricular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systolic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pressure;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TPG,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transpulmonary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gradient.</a:t>
            </a:r>
          </a:p>
          <a:p>
            <a:pPr eaLnBrk="1" hangingPunct="1">
              <a:spcBef>
                <a:spcPts val="250"/>
              </a:spcBef>
            </a:pPr>
            <a:r>
              <a:rPr lang="en-US" sz="900" baseline="26000">
                <a:latin typeface="Arial" charset="0"/>
              </a:rPr>
              <a:t>a</a:t>
            </a:r>
            <a:r>
              <a:rPr lang="en-US" sz="900" baseline="26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RHC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to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measure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oxygen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saturations,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generate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Fick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CO,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and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confirm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wedge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latin typeface="Arial" charset="0"/>
              </a:rPr>
              <a:t>position.</a:t>
            </a:r>
          </a:p>
        </p:txBody>
      </p:sp>
      <p:sp>
        <p:nvSpPr>
          <p:cNvPr id="52229" name="object 5"/>
          <p:cNvSpPr txBox="1">
            <a:spLocks noChangeArrowheads="1"/>
          </p:cNvSpPr>
          <p:nvPr/>
        </p:nvSpPr>
        <p:spPr bwMode="auto">
          <a:xfrm>
            <a:off x="1069975" y="188913"/>
            <a:ext cx="3873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Arial" charset="0"/>
              </a:rPr>
              <a:t>Key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Arial" charset="0"/>
              </a:rPr>
              <a:t>PAH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Arial" charset="0"/>
              </a:rPr>
              <a:t>Assessments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Arial" charset="0"/>
              </a:rPr>
              <a:t>During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Arial" charset="0"/>
              </a:rPr>
              <a:t>RHC</a:t>
            </a:r>
            <a:r>
              <a:rPr lang="en-US" sz="2700" b="1" baseline="26000">
                <a:latin typeface="Arial" charset="0"/>
              </a:rPr>
              <a:t>a</a:t>
            </a:r>
            <a:endParaRPr lang="en-US" sz="2700" baseline="26000">
              <a:latin typeface="Aria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5213" y="1495425"/>
            <a:ext cx="8890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4775" y="3435350"/>
            <a:ext cx="642938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6775" y="768350"/>
            <a:ext cx="484188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9625" y="2311400"/>
            <a:ext cx="9398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WP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1575" y="4425950"/>
            <a:ext cx="850900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VSP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975" y="1454150"/>
            <a:ext cx="1082675" cy="1511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3840" indent="-231140" fontAlgn="auto">
              <a:spcBef>
                <a:spcPts val="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3840" algn="l"/>
              </a:tabLst>
              <a:defRPr/>
            </a:pPr>
            <a:r>
              <a:rPr sz="2400" spc="-200" dirty="0">
                <a:latin typeface="Arial"/>
                <a:cs typeface="Arial"/>
              </a:rPr>
              <a:t>P</a:t>
            </a:r>
            <a:r>
              <a:rPr sz="2400" spc="-20" dirty="0">
                <a:latin typeface="Arial"/>
                <a:cs typeface="Arial"/>
              </a:rPr>
              <a:t>AP</a:t>
            </a:r>
            <a:endParaRPr sz="2400">
              <a:latin typeface="Arial"/>
              <a:cs typeface="Arial"/>
            </a:endParaRPr>
          </a:p>
          <a:p>
            <a:pPr marL="243840" indent="-231140" fontAlgn="auto">
              <a:spcBef>
                <a:spcPts val="178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3840" algn="l"/>
              </a:tabLst>
              <a:defRPr/>
            </a:pP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AP</a:t>
            </a:r>
            <a:endParaRPr sz="2400">
              <a:latin typeface="Arial"/>
              <a:cs typeface="Arial"/>
            </a:endParaRPr>
          </a:p>
          <a:p>
            <a:pPr marL="243840" indent="-231140" fontAlgn="auto">
              <a:spcBef>
                <a:spcPts val="176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3840" algn="l"/>
              </a:tabLst>
              <a:defRPr/>
            </a:pPr>
            <a:r>
              <a:rPr sz="2400" spc="-3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VSP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236" name="object 12"/>
          <p:cNvSpPr txBox="1">
            <a:spLocks noChangeArrowheads="1"/>
          </p:cNvSpPr>
          <p:nvPr/>
        </p:nvSpPr>
        <p:spPr bwMode="auto">
          <a:xfrm>
            <a:off x="688975" y="3227388"/>
            <a:ext cx="35861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2888" indent="-230188" eaLnBrk="0" hangingPunct="0">
              <a:tabLst>
                <a:tab pos="2428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428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428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428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428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28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28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28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28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Char char=""/>
            </a:pPr>
            <a:r>
              <a:rPr lang="en-US" sz="2400">
                <a:latin typeface="Arial" charset="0"/>
              </a:rPr>
              <a:t>PCWP</a:t>
            </a:r>
          </a:p>
          <a:p>
            <a:pPr eaLnBrk="1" hangingPunct="1">
              <a:spcBef>
                <a:spcPts val="1775"/>
              </a:spcBef>
              <a:buSzPct val="75000"/>
              <a:buFont typeface="Wingdings" pitchFamily="2" charset="2"/>
              <a:buChar char=""/>
            </a:pPr>
            <a:r>
              <a:rPr lang="en-US" sz="2400">
                <a:latin typeface="Arial" charset="0"/>
              </a:rPr>
              <a:t>Calculations: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TPG,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PVR,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CO,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CI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55775" y="6665913"/>
            <a:ext cx="2338388" cy="152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spc="-15" dirty="0">
                <a:latin typeface="Arial"/>
                <a:cs typeface="Arial"/>
              </a:rPr>
              <a:t>M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dirty="0">
                <a:latin typeface="Arial"/>
                <a:cs typeface="Arial"/>
              </a:rPr>
              <a:t>oon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et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Arial"/>
                <a:cs typeface="Arial"/>
              </a:rPr>
              <a:t>C</a:t>
            </a:r>
            <a:r>
              <a:rPr sz="1000" i="1" dirty="0">
                <a:latin typeface="Arial"/>
                <a:cs typeface="Arial"/>
              </a:rPr>
              <a:t>hes</a:t>
            </a:r>
            <a:r>
              <a:rPr sz="1000" i="1" spc="-5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2004;126:</a:t>
            </a:r>
            <a:r>
              <a:rPr sz="1000" spc="-2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4</a:t>
            </a:r>
            <a:r>
              <a:rPr sz="1000" spc="-10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-</a:t>
            </a:r>
            <a:r>
              <a:rPr sz="1000" spc="-20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4</a:t>
            </a:r>
            <a:r>
              <a:rPr sz="1000" spc="-2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225" y="6750050"/>
            <a:ext cx="782638" cy="114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700" spc="-1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D</a:t>
            </a:r>
            <a:r>
              <a:rPr sz="700" spc="-15" dirty="0">
                <a:latin typeface="Arial"/>
                <a:cs typeface="Arial"/>
              </a:rPr>
              <a:t>S</a:t>
            </a:r>
            <a:r>
              <a:rPr sz="700" dirty="0">
                <a:latin typeface="Arial"/>
                <a:cs typeface="Arial"/>
              </a:rPr>
              <a:t>/</a:t>
            </a:r>
            <a:r>
              <a:rPr sz="700" spc="-5" dirty="0">
                <a:latin typeface="Arial"/>
                <a:cs typeface="Arial"/>
              </a:rPr>
              <a:t>M</a:t>
            </a:r>
            <a:r>
              <a:rPr sz="700" spc="-15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R11</a:t>
            </a:r>
            <a:r>
              <a:rPr sz="700" spc="5" dirty="0">
                <a:latin typeface="Arial"/>
                <a:cs typeface="Arial"/>
              </a:rPr>
              <a:t>/</a:t>
            </a:r>
            <a:r>
              <a:rPr sz="700" spc="-10" dirty="0">
                <a:latin typeface="Arial"/>
                <a:cs typeface="Arial"/>
              </a:rPr>
              <a:t>001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tIns="213360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spc="-5" dirty="0"/>
              <a:t>RHC</a:t>
            </a:r>
            <a:r>
              <a:rPr sz="2800" dirty="0"/>
              <a:t>: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0" dirty="0"/>
              <a:t>Im</a:t>
            </a:r>
            <a:r>
              <a:rPr sz="2800" spc="-15" dirty="0"/>
              <a:t>po</a:t>
            </a:r>
            <a:r>
              <a:rPr sz="2800" spc="-25" dirty="0"/>
              <a:t>r</a:t>
            </a:r>
            <a:r>
              <a:rPr sz="2800" spc="5" dirty="0"/>
              <a:t>t</a:t>
            </a:r>
            <a:r>
              <a:rPr sz="2800" dirty="0"/>
              <a:t>a</a:t>
            </a:r>
            <a:r>
              <a:rPr sz="2800" spc="-15" dirty="0"/>
              <a:t>n</a:t>
            </a:r>
            <a:r>
              <a:rPr sz="2800" spc="-10" dirty="0"/>
              <a:t>t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5" dirty="0"/>
              <a:t>F</a:t>
            </a:r>
            <a:r>
              <a:rPr sz="2800" spc="-10" dirty="0"/>
              <a:t>i</a:t>
            </a:r>
            <a:r>
              <a:rPr sz="2800" spc="-15" dirty="0"/>
              <a:t>nd</a:t>
            </a:r>
            <a:r>
              <a:rPr sz="2800" spc="-10" dirty="0"/>
              <a:t>i</a:t>
            </a:r>
            <a:r>
              <a:rPr sz="2800" spc="-15" dirty="0"/>
              <a:t>ngs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3252" name="object 4"/>
          <p:cNvSpPr>
            <a:spLocks/>
          </p:cNvSpPr>
          <p:nvPr/>
        </p:nvSpPr>
        <p:spPr bwMode="auto">
          <a:xfrm>
            <a:off x="1006475" y="2001838"/>
            <a:ext cx="103188" cy="439737"/>
          </a:xfrm>
          <a:custGeom>
            <a:avLst/>
            <a:gdLst>
              <a:gd name="T0" fmla="*/ 0 w 104140"/>
              <a:gd name="T1" fmla="*/ 440684 h 439419"/>
              <a:gd name="T2" fmla="*/ 100388 w 104140"/>
              <a:gd name="T3" fmla="*/ 440684 h 439419"/>
              <a:gd name="T4" fmla="*/ 100388 w 104140"/>
              <a:gd name="T5" fmla="*/ 0 h 439419"/>
              <a:gd name="T6" fmla="*/ 0 w 104140"/>
              <a:gd name="T7" fmla="*/ 0 h 439419"/>
              <a:gd name="T8" fmla="*/ 0 w 104140"/>
              <a:gd name="T9" fmla="*/ 440684 h 4394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140" h="439419">
                <a:moveTo>
                  <a:pt x="0" y="439411"/>
                </a:moveTo>
                <a:lnTo>
                  <a:pt x="104144" y="439411"/>
                </a:lnTo>
                <a:lnTo>
                  <a:pt x="104144" y="0"/>
                </a:lnTo>
                <a:lnTo>
                  <a:pt x="0" y="0"/>
                </a:lnTo>
                <a:lnTo>
                  <a:pt x="0" y="4394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3" name="object 5"/>
          <p:cNvSpPr>
            <a:spLocks/>
          </p:cNvSpPr>
          <p:nvPr/>
        </p:nvSpPr>
        <p:spPr bwMode="auto">
          <a:xfrm>
            <a:off x="1006475" y="2438400"/>
            <a:ext cx="103188" cy="439738"/>
          </a:xfrm>
          <a:custGeom>
            <a:avLst/>
            <a:gdLst>
              <a:gd name="T0" fmla="*/ 0 w 104140"/>
              <a:gd name="T1" fmla="*/ 440701 h 439419"/>
              <a:gd name="T2" fmla="*/ 100388 w 104140"/>
              <a:gd name="T3" fmla="*/ 440701 h 439419"/>
              <a:gd name="T4" fmla="*/ 100388 w 104140"/>
              <a:gd name="T5" fmla="*/ 0 h 439419"/>
              <a:gd name="T6" fmla="*/ 0 w 104140"/>
              <a:gd name="T7" fmla="*/ 0 h 439419"/>
              <a:gd name="T8" fmla="*/ 0 w 104140"/>
              <a:gd name="T9" fmla="*/ 440701 h 4394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140" h="439419">
                <a:moveTo>
                  <a:pt x="0" y="439424"/>
                </a:moveTo>
                <a:lnTo>
                  <a:pt x="104144" y="439424"/>
                </a:lnTo>
                <a:lnTo>
                  <a:pt x="104144" y="0"/>
                </a:lnTo>
                <a:lnTo>
                  <a:pt x="0" y="0"/>
                </a:lnTo>
                <a:lnTo>
                  <a:pt x="0" y="439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4" name="object 6"/>
          <p:cNvSpPr>
            <a:spLocks/>
          </p:cNvSpPr>
          <p:nvPr/>
        </p:nvSpPr>
        <p:spPr bwMode="auto">
          <a:xfrm>
            <a:off x="1006475" y="3756025"/>
            <a:ext cx="103188" cy="439738"/>
          </a:xfrm>
          <a:custGeom>
            <a:avLst/>
            <a:gdLst>
              <a:gd name="T0" fmla="*/ 0 w 104140"/>
              <a:gd name="T1" fmla="*/ 440697 h 439420"/>
              <a:gd name="T2" fmla="*/ 100388 w 104140"/>
              <a:gd name="T3" fmla="*/ 440697 h 439420"/>
              <a:gd name="T4" fmla="*/ 100388 w 104140"/>
              <a:gd name="T5" fmla="*/ 0 h 439420"/>
              <a:gd name="T6" fmla="*/ 0 w 104140"/>
              <a:gd name="T7" fmla="*/ 0 h 439420"/>
              <a:gd name="T8" fmla="*/ 0 w 104140"/>
              <a:gd name="T9" fmla="*/ 440697 h 439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140" h="439420">
                <a:moveTo>
                  <a:pt x="0" y="439424"/>
                </a:moveTo>
                <a:lnTo>
                  <a:pt x="104144" y="439424"/>
                </a:lnTo>
                <a:lnTo>
                  <a:pt x="104144" y="0"/>
                </a:lnTo>
                <a:lnTo>
                  <a:pt x="0" y="0"/>
                </a:lnTo>
                <a:lnTo>
                  <a:pt x="0" y="439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5" name="object 7"/>
          <p:cNvSpPr>
            <a:spLocks/>
          </p:cNvSpPr>
          <p:nvPr/>
        </p:nvSpPr>
        <p:spPr bwMode="auto">
          <a:xfrm>
            <a:off x="1006475" y="4195763"/>
            <a:ext cx="103188" cy="439737"/>
          </a:xfrm>
          <a:custGeom>
            <a:avLst/>
            <a:gdLst>
              <a:gd name="T0" fmla="*/ 0 w 104140"/>
              <a:gd name="T1" fmla="*/ 440680 h 439420"/>
              <a:gd name="T2" fmla="*/ 100388 w 104140"/>
              <a:gd name="T3" fmla="*/ 440680 h 439420"/>
              <a:gd name="T4" fmla="*/ 100388 w 104140"/>
              <a:gd name="T5" fmla="*/ 0 h 439420"/>
              <a:gd name="T6" fmla="*/ 0 w 104140"/>
              <a:gd name="T7" fmla="*/ 0 h 439420"/>
              <a:gd name="T8" fmla="*/ 0 w 104140"/>
              <a:gd name="T9" fmla="*/ 440680 h 439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140" h="439420">
                <a:moveTo>
                  <a:pt x="0" y="439411"/>
                </a:moveTo>
                <a:lnTo>
                  <a:pt x="104144" y="439411"/>
                </a:lnTo>
                <a:lnTo>
                  <a:pt x="104144" y="0"/>
                </a:lnTo>
                <a:lnTo>
                  <a:pt x="0" y="0"/>
                </a:lnTo>
                <a:lnTo>
                  <a:pt x="0" y="4394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6" name="object 8"/>
          <p:cNvSpPr>
            <a:spLocks/>
          </p:cNvSpPr>
          <p:nvPr/>
        </p:nvSpPr>
        <p:spPr bwMode="auto">
          <a:xfrm>
            <a:off x="3810000" y="1676400"/>
            <a:ext cx="304800" cy="990600"/>
          </a:xfrm>
          <a:custGeom>
            <a:avLst/>
            <a:gdLst>
              <a:gd name="T0" fmla="*/ 0 w 304800"/>
              <a:gd name="T1" fmla="*/ 0 h 990600"/>
              <a:gd name="T2" fmla="*/ 39982 w 304800"/>
              <a:gd name="T3" fmla="*/ 883 h 990600"/>
              <a:gd name="T4" fmla="*/ 92067 w 304800"/>
              <a:gd name="T5" fmla="*/ 5156 h 990600"/>
              <a:gd name="T6" fmla="*/ 130498 w 304800"/>
              <a:gd name="T7" fmla="*/ 12270 h 990600"/>
              <a:gd name="T8" fmla="*/ 152399 w 304800"/>
              <a:gd name="T9" fmla="*/ 25389 h 990600"/>
              <a:gd name="T10" fmla="*/ 152399 w 304800"/>
              <a:gd name="T11" fmla="*/ 469910 h 990600"/>
              <a:gd name="T12" fmla="*/ 153754 w 304800"/>
              <a:gd name="T13" fmla="*/ 473309 h 990600"/>
              <a:gd name="T14" fmla="*/ 195922 w 304800"/>
              <a:gd name="T15" fmla="*/ 487674 h 990600"/>
              <a:gd name="T16" fmla="*/ 243262 w 304800"/>
              <a:gd name="T17" fmla="*/ 493144 h 990600"/>
              <a:gd name="T18" fmla="*/ 301376 w 304800"/>
              <a:gd name="T19" fmla="*/ 495293 h 990600"/>
              <a:gd name="T20" fmla="*/ 304799 w 304800"/>
              <a:gd name="T21" fmla="*/ 495299 h 990600"/>
              <a:gd name="T22" fmla="*/ 284398 w 304800"/>
              <a:gd name="T23" fmla="*/ 495525 h 990600"/>
              <a:gd name="T24" fmla="*/ 246229 w 304800"/>
              <a:gd name="T25" fmla="*/ 497243 h 990600"/>
              <a:gd name="T26" fmla="*/ 198172 w 304800"/>
              <a:gd name="T27" fmla="*/ 502550 h 990600"/>
              <a:gd name="T28" fmla="*/ 158591 w 304800"/>
              <a:gd name="T29" fmla="*/ 513504 h 990600"/>
              <a:gd name="T30" fmla="*/ 152399 w 304800"/>
              <a:gd name="T31" fmla="*/ 965210 h 990600"/>
              <a:gd name="T32" fmla="*/ 151045 w 304800"/>
              <a:gd name="T33" fmla="*/ 968609 h 990600"/>
              <a:gd name="T34" fmla="*/ 108877 w 304800"/>
              <a:gd name="T35" fmla="*/ 982974 h 990600"/>
              <a:gd name="T36" fmla="*/ 61537 w 304800"/>
              <a:gd name="T37" fmla="*/ 988444 h 990600"/>
              <a:gd name="T38" fmla="*/ 23701 w 304800"/>
              <a:gd name="T39" fmla="*/ 990294 h 990600"/>
              <a:gd name="T40" fmla="*/ 3423 w 304800"/>
              <a:gd name="T41" fmla="*/ 990593 h 9906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04800" h="990600">
                <a:moveTo>
                  <a:pt x="0" y="0"/>
                </a:moveTo>
                <a:lnTo>
                  <a:pt x="39982" y="883"/>
                </a:lnTo>
                <a:lnTo>
                  <a:pt x="92067" y="5156"/>
                </a:lnTo>
                <a:lnTo>
                  <a:pt x="130498" y="12270"/>
                </a:lnTo>
                <a:lnTo>
                  <a:pt x="152399" y="25389"/>
                </a:lnTo>
                <a:lnTo>
                  <a:pt x="152399" y="469910"/>
                </a:lnTo>
                <a:lnTo>
                  <a:pt x="153754" y="473309"/>
                </a:lnTo>
                <a:lnTo>
                  <a:pt x="195922" y="487674"/>
                </a:lnTo>
                <a:lnTo>
                  <a:pt x="243262" y="493144"/>
                </a:lnTo>
                <a:lnTo>
                  <a:pt x="301376" y="495293"/>
                </a:lnTo>
                <a:lnTo>
                  <a:pt x="304799" y="495299"/>
                </a:lnTo>
                <a:lnTo>
                  <a:pt x="284398" y="495525"/>
                </a:lnTo>
                <a:lnTo>
                  <a:pt x="246229" y="497243"/>
                </a:lnTo>
                <a:lnTo>
                  <a:pt x="198172" y="502550"/>
                </a:lnTo>
                <a:lnTo>
                  <a:pt x="158591" y="513504"/>
                </a:lnTo>
                <a:lnTo>
                  <a:pt x="152399" y="965210"/>
                </a:lnTo>
                <a:lnTo>
                  <a:pt x="151045" y="968609"/>
                </a:lnTo>
                <a:lnTo>
                  <a:pt x="108877" y="982974"/>
                </a:lnTo>
                <a:lnTo>
                  <a:pt x="61537" y="988444"/>
                </a:lnTo>
                <a:lnTo>
                  <a:pt x="23701" y="990294"/>
                </a:lnTo>
                <a:lnTo>
                  <a:pt x="3423" y="990593"/>
                </a:lnTo>
              </a:path>
            </a:pathLst>
          </a:custGeom>
          <a:noFill/>
          <a:ln w="31750">
            <a:solidFill>
              <a:srgbClr val="C412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7" name="object 9"/>
          <p:cNvSpPr>
            <a:spLocks/>
          </p:cNvSpPr>
          <p:nvPr/>
        </p:nvSpPr>
        <p:spPr bwMode="auto">
          <a:xfrm>
            <a:off x="3886200" y="2971800"/>
            <a:ext cx="304800" cy="762000"/>
          </a:xfrm>
          <a:custGeom>
            <a:avLst/>
            <a:gdLst>
              <a:gd name="T0" fmla="*/ 0 w 304800"/>
              <a:gd name="T1" fmla="*/ 0 h 762000"/>
              <a:gd name="T2" fmla="*/ 39982 w 304800"/>
              <a:gd name="T3" fmla="*/ 883 h 762000"/>
              <a:gd name="T4" fmla="*/ 92067 w 304800"/>
              <a:gd name="T5" fmla="*/ 5156 h 762000"/>
              <a:gd name="T6" fmla="*/ 130498 w 304800"/>
              <a:gd name="T7" fmla="*/ 12270 h 762000"/>
              <a:gd name="T8" fmla="*/ 152399 w 304800"/>
              <a:gd name="T9" fmla="*/ 355610 h 762000"/>
              <a:gd name="T10" fmla="*/ 153754 w 304800"/>
              <a:gd name="T11" fmla="*/ 359009 h 762000"/>
              <a:gd name="T12" fmla="*/ 195922 w 304800"/>
              <a:gd name="T13" fmla="*/ 373374 h 762000"/>
              <a:gd name="T14" fmla="*/ 243262 w 304800"/>
              <a:gd name="T15" fmla="*/ 378844 h 762000"/>
              <a:gd name="T16" fmla="*/ 301376 w 304800"/>
              <a:gd name="T17" fmla="*/ 380993 h 762000"/>
              <a:gd name="T18" fmla="*/ 304799 w 304800"/>
              <a:gd name="T19" fmla="*/ 380999 h 762000"/>
              <a:gd name="T20" fmla="*/ 284398 w 304800"/>
              <a:gd name="T21" fmla="*/ 381225 h 762000"/>
              <a:gd name="T22" fmla="*/ 246229 w 304800"/>
              <a:gd name="T23" fmla="*/ 382943 h 762000"/>
              <a:gd name="T24" fmla="*/ 198172 w 304800"/>
              <a:gd name="T25" fmla="*/ 388250 h 762000"/>
              <a:gd name="T26" fmla="*/ 158591 w 304800"/>
              <a:gd name="T27" fmla="*/ 399204 h 762000"/>
              <a:gd name="T28" fmla="*/ 152399 w 304800"/>
              <a:gd name="T29" fmla="*/ 736610 h 762000"/>
              <a:gd name="T30" fmla="*/ 151045 w 304800"/>
              <a:gd name="T31" fmla="*/ 740009 h 762000"/>
              <a:gd name="T32" fmla="*/ 108877 w 304800"/>
              <a:gd name="T33" fmla="*/ 754374 h 762000"/>
              <a:gd name="T34" fmla="*/ 61537 w 304800"/>
              <a:gd name="T35" fmla="*/ 759844 h 762000"/>
              <a:gd name="T36" fmla="*/ 23701 w 304800"/>
              <a:gd name="T37" fmla="*/ 761694 h 762000"/>
              <a:gd name="T38" fmla="*/ 3423 w 304800"/>
              <a:gd name="T39" fmla="*/ 761993 h 762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04800" h="762000">
                <a:moveTo>
                  <a:pt x="0" y="0"/>
                </a:moveTo>
                <a:lnTo>
                  <a:pt x="39982" y="883"/>
                </a:lnTo>
                <a:lnTo>
                  <a:pt x="92067" y="5156"/>
                </a:lnTo>
                <a:lnTo>
                  <a:pt x="130498" y="12270"/>
                </a:lnTo>
                <a:lnTo>
                  <a:pt x="152399" y="355610"/>
                </a:lnTo>
                <a:lnTo>
                  <a:pt x="153754" y="359009"/>
                </a:lnTo>
                <a:lnTo>
                  <a:pt x="195922" y="373374"/>
                </a:lnTo>
                <a:lnTo>
                  <a:pt x="243262" y="378844"/>
                </a:lnTo>
                <a:lnTo>
                  <a:pt x="301376" y="380993"/>
                </a:lnTo>
                <a:lnTo>
                  <a:pt x="304799" y="380999"/>
                </a:lnTo>
                <a:lnTo>
                  <a:pt x="284398" y="381225"/>
                </a:lnTo>
                <a:lnTo>
                  <a:pt x="246229" y="382943"/>
                </a:lnTo>
                <a:lnTo>
                  <a:pt x="198172" y="388250"/>
                </a:lnTo>
                <a:lnTo>
                  <a:pt x="158591" y="399204"/>
                </a:lnTo>
                <a:lnTo>
                  <a:pt x="152399" y="736610"/>
                </a:lnTo>
                <a:lnTo>
                  <a:pt x="151045" y="740009"/>
                </a:lnTo>
                <a:lnTo>
                  <a:pt x="108877" y="754374"/>
                </a:lnTo>
                <a:lnTo>
                  <a:pt x="61537" y="759844"/>
                </a:lnTo>
                <a:lnTo>
                  <a:pt x="23701" y="761694"/>
                </a:lnTo>
                <a:lnTo>
                  <a:pt x="3423" y="761993"/>
                </a:lnTo>
              </a:path>
            </a:pathLst>
          </a:custGeom>
          <a:noFill/>
          <a:ln w="31750">
            <a:solidFill>
              <a:srgbClr val="C412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object 10"/>
          <p:cNvSpPr txBox="1">
            <a:spLocks noChangeArrowheads="1"/>
          </p:cNvSpPr>
          <p:nvPr/>
        </p:nvSpPr>
        <p:spPr bwMode="auto">
          <a:xfrm>
            <a:off x="993775" y="1301750"/>
            <a:ext cx="74707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46063" indent="-233363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60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Char char=""/>
            </a:pPr>
            <a:r>
              <a:rPr lang="en-US" sz="2400">
                <a:latin typeface="Arial" charset="0"/>
              </a:rPr>
              <a:t>Elevation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in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PCWP</a:t>
            </a:r>
          </a:p>
          <a:p>
            <a:pPr eaLnBrk="1" hangingPunct="1">
              <a:spcBef>
                <a:spcPts val="100"/>
              </a:spcBef>
            </a:pPr>
            <a:r>
              <a:rPr lang="en-US" sz="2800" b="1">
                <a:latin typeface="Arial" charset="0"/>
              </a:rPr>
              <a:t>PVH: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Arial" charset="0"/>
              </a:rPr>
              <a:t>limits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Arial" charset="0"/>
              </a:rPr>
              <a:t>treatment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Arial" charset="0"/>
              </a:rPr>
              <a:t>for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Arial" charset="0"/>
              </a:rPr>
              <a:t>PAH</a:t>
            </a:r>
            <a:endParaRPr lang="en-US" sz="2800">
              <a:latin typeface="Arial" charset="0"/>
            </a:endParaRPr>
          </a:p>
          <a:p>
            <a:pPr eaLnBrk="1" hangingPunct="1">
              <a:spcBef>
                <a:spcPts val="663"/>
              </a:spcBef>
              <a:buSzPct val="75000"/>
              <a:buFont typeface="Wingdings" pitchFamily="2" charset="2"/>
              <a:buChar char=""/>
            </a:pPr>
            <a:r>
              <a:rPr lang="en-US" sz="2400">
                <a:latin typeface="Arial" charset="0"/>
              </a:rPr>
              <a:t>Elevation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in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Arial" charset="0"/>
              </a:rPr>
              <a:t>RAP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93775" y="3057525"/>
            <a:ext cx="2814638" cy="330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6379" indent="-233679" fontAlgn="auto">
              <a:spcBef>
                <a:spcPts val="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ecrease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30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/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7138" y="4373563"/>
            <a:ext cx="5180012" cy="1065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30" dirty="0">
                <a:latin typeface="Arial"/>
                <a:cs typeface="Arial"/>
              </a:rPr>
              <a:t>W</a:t>
            </a:r>
            <a:r>
              <a:rPr sz="2400" spc="-20" dirty="0">
                <a:latin typeface="Arial"/>
                <a:cs typeface="Arial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asod</a:t>
            </a:r>
            <a:r>
              <a:rPr sz="2400" spc="5" dirty="0">
                <a:latin typeface="Arial"/>
                <a:cs typeface="Arial"/>
              </a:rPr>
              <a:t>il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297180" indent="-279400" fontAlgn="auto">
              <a:spcBef>
                <a:spcPts val="500"/>
              </a:spcBef>
              <a:spcAft>
                <a:spcPts val="0"/>
              </a:spcAft>
              <a:buSzPct val="40000"/>
              <a:buFont typeface="Wingdings"/>
              <a:buChar char=""/>
              <a:tabLst>
                <a:tab pos="297180" algn="l"/>
              </a:tabLst>
              <a:defRPr/>
            </a:pPr>
            <a:r>
              <a:rPr sz="2000" i="1" spc="-10" dirty="0">
                <a:latin typeface="Arial"/>
                <a:cs typeface="Arial"/>
              </a:rPr>
              <a:t>P</a:t>
            </a:r>
            <a:r>
              <a:rPr sz="2000" i="1" spc="5" dirty="0">
                <a:latin typeface="Arial"/>
                <a:cs typeface="Arial"/>
              </a:rPr>
              <a:t>u</a:t>
            </a:r>
            <a:r>
              <a:rPr sz="2000" i="1" spc="-5" dirty="0">
                <a:latin typeface="Arial"/>
                <a:cs typeface="Arial"/>
              </a:rPr>
              <a:t>l</a:t>
            </a:r>
            <a:r>
              <a:rPr sz="2000" i="1" spc="-30" dirty="0">
                <a:latin typeface="Arial"/>
                <a:cs typeface="Arial"/>
              </a:rPr>
              <a:t>m</a:t>
            </a:r>
            <a:r>
              <a:rPr sz="2000" i="1" spc="5" dirty="0">
                <a:latin typeface="Arial"/>
                <a:cs typeface="Arial"/>
              </a:rPr>
              <a:t>ona</a:t>
            </a:r>
            <a:r>
              <a:rPr sz="2000" i="1" spc="-10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y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Arial"/>
                <a:cs typeface="Arial"/>
              </a:rPr>
              <a:t>v</a:t>
            </a:r>
            <a:r>
              <a:rPr sz="2000" i="1" spc="5" dirty="0">
                <a:latin typeface="Arial"/>
                <a:cs typeface="Arial"/>
              </a:rPr>
              <a:t>eno</a:t>
            </a:r>
            <a:r>
              <a:rPr sz="2000" i="1" spc="-10" dirty="0">
                <a:latin typeface="Arial"/>
                <a:cs typeface="Arial"/>
              </a:rPr>
              <a:t>-</a:t>
            </a:r>
            <a:r>
              <a:rPr sz="2000" i="1" spc="5" dirty="0">
                <a:latin typeface="Arial"/>
                <a:cs typeface="Arial"/>
              </a:rPr>
              <a:t>o</a:t>
            </a:r>
            <a:r>
              <a:rPr sz="2000" i="1" dirty="0">
                <a:latin typeface="Arial"/>
                <a:cs typeface="Arial"/>
              </a:rPr>
              <a:t>cc</a:t>
            </a:r>
            <a:r>
              <a:rPr sz="2000" i="1" spc="-5" dirty="0">
                <a:latin typeface="Arial"/>
                <a:cs typeface="Arial"/>
              </a:rPr>
              <a:t>l</a:t>
            </a:r>
            <a:r>
              <a:rPr sz="2000" i="1" spc="5" dirty="0">
                <a:latin typeface="Arial"/>
                <a:cs typeface="Arial"/>
              </a:rPr>
              <a:t>u</a:t>
            </a:r>
            <a:r>
              <a:rPr sz="2000" i="1" dirty="0">
                <a:latin typeface="Arial"/>
                <a:cs typeface="Arial"/>
              </a:rPr>
              <a:t>s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ve</a:t>
            </a:r>
            <a:r>
              <a:rPr sz="2000" i="1" spc="25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Arial"/>
                <a:cs typeface="Arial"/>
              </a:rPr>
              <a:t>d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s</a:t>
            </a:r>
            <a:r>
              <a:rPr sz="2000" i="1" spc="5" dirty="0">
                <a:latin typeface="Arial"/>
                <a:cs typeface="Arial"/>
              </a:rPr>
              <a:t>ea</a:t>
            </a:r>
            <a:r>
              <a:rPr sz="2000" i="1" dirty="0">
                <a:latin typeface="Arial"/>
                <a:cs typeface="Arial"/>
              </a:rPr>
              <a:t>se</a:t>
            </a:r>
            <a:r>
              <a:rPr sz="2000" i="1" spc="4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Arial"/>
                <a:cs typeface="Arial"/>
              </a:rPr>
              <a:t>(PV</a:t>
            </a:r>
            <a:r>
              <a:rPr sz="2000" i="1" spc="-20" dirty="0">
                <a:latin typeface="Arial"/>
                <a:cs typeface="Arial"/>
              </a:rPr>
              <a:t>O</a:t>
            </a:r>
            <a:r>
              <a:rPr sz="2000" i="1" spc="-5" dirty="0">
                <a:latin typeface="Arial"/>
                <a:cs typeface="Arial"/>
              </a:rPr>
              <a:t>D</a:t>
            </a:r>
            <a:r>
              <a:rPr sz="2000" i="1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97180" indent="-279400" fontAlgn="auto">
              <a:spcBef>
                <a:spcPts val="480"/>
              </a:spcBef>
              <a:spcAft>
                <a:spcPts val="0"/>
              </a:spcAft>
              <a:buSzPct val="40000"/>
              <a:buFont typeface="Wingdings"/>
              <a:buChar char=""/>
              <a:tabLst>
                <a:tab pos="297180" algn="l"/>
              </a:tabLst>
              <a:defRPr/>
            </a:pPr>
            <a:r>
              <a:rPr sz="2000" i="1" spc="5" dirty="0">
                <a:latin typeface="Arial"/>
                <a:cs typeface="Arial"/>
              </a:rPr>
              <a:t>L</a:t>
            </a:r>
            <a:r>
              <a:rPr sz="2000" i="1" dirty="0">
                <a:latin typeface="Arial"/>
                <a:cs typeface="Arial"/>
              </a:rPr>
              <a:t>V</a:t>
            </a:r>
            <a:r>
              <a:rPr sz="2000" i="1" spc="25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Arial"/>
                <a:cs typeface="Arial"/>
              </a:rPr>
              <a:t>d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spc="5" dirty="0">
                <a:latin typeface="Arial"/>
                <a:cs typeface="Arial"/>
              </a:rPr>
              <a:t>a</a:t>
            </a:r>
            <a:r>
              <a:rPr sz="2000" i="1" dirty="0">
                <a:latin typeface="Arial"/>
                <a:cs typeface="Arial"/>
              </a:rPr>
              <a:t>s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spc="5" dirty="0">
                <a:latin typeface="Arial"/>
                <a:cs typeface="Arial"/>
              </a:rPr>
              <a:t>o</a:t>
            </a:r>
            <a:r>
              <a:rPr sz="2000" i="1" spc="-5" dirty="0">
                <a:latin typeface="Arial"/>
                <a:cs typeface="Arial"/>
              </a:rPr>
              <a:t>li</a:t>
            </a:r>
            <a:r>
              <a:rPr sz="2000" i="1" dirty="0">
                <a:latin typeface="Arial"/>
                <a:cs typeface="Arial"/>
              </a:rPr>
              <a:t>c</a:t>
            </a:r>
            <a:r>
              <a:rPr sz="2000" i="1" spc="40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Arial"/>
                <a:cs typeface="Arial"/>
              </a:rPr>
              <a:t>d</a:t>
            </a:r>
            <a:r>
              <a:rPr sz="2000" i="1" dirty="0">
                <a:latin typeface="Arial"/>
                <a:cs typeface="Arial"/>
              </a:rPr>
              <a:t>ys</a:t>
            </a:r>
            <a:r>
              <a:rPr sz="2000" i="1" spc="-10" dirty="0">
                <a:latin typeface="Arial"/>
                <a:cs typeface="Arial"/>
              </a:rPr>
              <a:t>f</a:t>
            </a:r>
            <a:r>
              <a:rPr sz="2000" i="1" spc="5" dirty="0">
                <a:latin typeface="Arial"/>
                <a:cs typeface="Arial"/>
              </a:rPr>
              <a:t>un</a:t>
            </a:r>
            <a:r>
              <a:rPr sz="2000" i="1" dirty="0">
                <a:latin typeface="Arial"/>
                <a:cs typeface="Arial"/>
              </a:rPr>
              <a:t>c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spc="5" dirty="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261" name="object 13"/>
          <p:cNvSpPr txBox="1">
            <a:spLocks noChangeArrowheads="1"/>
          </p:cNvSpPr>
          <p:nvPr/>
        </p:nvSpPr>
        <p:spPr bwMode="auto">
          <a:xfrm>
            <a:off x="1755775" y="6375400"/>
            <a:ext cx="6908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CI,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cardiac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index;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CO,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cardiac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output;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LV,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left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ventricular;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PCWP,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capillary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wedge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PVH,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pulmonary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venous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hypertension;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RAP,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right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atrial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Arial" charset="0"/>
              </a:rPr>
              <a:t>pressure.</a:t>
            </a:r>
          </a:p>
        </p:txBody>
      </p:sp>
      <p:sp>
        <p:nvSpPr>
          <p:cNvPr id="53262" name="object 14"/>
          <p:cNvSpPr txBox="1">
            <a:spLocks noChangeArrowheads="1"/>
          </p:cNvSpPr>
          <p:nvPr/>
        </p:nvSpPr>
        <p:spPr bwMode="auto">
          <a:xfrm>
            <a:off x="4422775" y="3062288"/>
            <a:ext cx="41021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Arial" charset="0"/>
              </a:rPr>
              <a:t>Aggressive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Arial" charset="0"/>
              </a:rPr>
              <a:t>early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Arial" charset="0"/>
              </a:rPr>
              <a:t>management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Arial" charset="0"/>
              </a:rPr>
              <a:t>suggested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92516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T</a:t>
            </a:r>
            <a:r>
              <a:rPr spc="-10" dirty="0"/>
              <a:t>r</a:t>
            </a:r>
            <a:r>
              <a:rPr spc="-5" dirty="0"/>
              <a:t>ea</a:t>
            </a:r>
            <a:r>
              <a:rPr spc="-10" dirty="0"/>
              <a:t>tm</a:t>
            </a:r>
            <a:r>
              <a:rPr spc="-5" dirty="0"/>
              <a:t>e</a:t>
            </a:r>
            <a:r>
              <a:rPr spc="-20" dirty="0"/>
              <a:t>n</a:t>
            </a:r>
            <a:r>
              <a:rPr dirty="0"/>
              <a:t>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20" dirty="0"/>
              <a:t>o</a:t>
            </a:r>
            <a:r>
              <a:rPr dirty="0"/>
              <a:t>f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5" dirty="0"/>
              <a:t>R</a:t>
            </a:r>
            <a:r>
              <a:rPr spc="-25" dirty="0"/>
              <a:t>V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F</a:t>
            </a:r>
            <a:r>
              <a:rPr spc="-5" dirty="0"/>
              <a:t>a</a:t>
            </a:r>
            <a:r>
              <a:rPr spc="-20" dirty="0"/>
              <a:t>ilu</a:t>
            </a:r>
            <a:r>
              <a:rPr spc="-5" dirty="0"/>
              <a:t>r</a:t>
            </a:r>
            <a:r>
              <a:rPr dirty="0"/>
              <a:t>e</a:t>
            </a:r>
          </a:p>
        </p:txBody>
      </p:sp>
      <p:sp>
        <p:nvSpPr>
          <p:cNvPr id="54275" name="object 3"/>
          <p:cNvSpPr>
            <a:spLocks/>
          </p:cNvSpPr>
          <p:nvPr/>
        </p:nvSpPr>
        <p:spPr bwMode="auto">
          <a:xfrm>
            <a:off x="1006475" y="6291263"/>
            <a:ext cx="120650" cy="511175"/>
          </a:xfrm>
          <a:custGeom>
            <a:avLst/>
            <a:gdLst>
              <a:gd name="T0" fmla="*/ 0 w 121919"/>
              <a:gd name="T1" fmla="*/ 513084 h 510540"/>
              <a:gd name="T2" fmla="*/ 116921 w 121919"/>
              <a:gd name="T3" fmla="*/ 513084 h 510540"/>
              <a:gd name="T4" fmla="*/ 116921 w 121919"/>
              <a:gd name="T5" fmla="*/ 0 h 510540"/>
              <a:gd name="T6" fmla="*/ 0 w 121919"/>
              <a:gd name="T7" fmla="*/ 0 h 510540"/>
              <a:gd name="T8" fmla="*/ 0 w 121919"/>
              <a:gd name="T9" fmla="*/ 513084 h 5105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19" h="510540">
                <a:moveTo>
                  <a:pt x="0" y="510539"/>
                </a:moveTo>
                <a:lnTo>
                  <a:pt x="121919" y="510539"/>
                </a:lnTo>
                <a:lnTo>
                  <a:pt x="121919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993775" y="1309688"/>
            <a:ext cx="7807325" cy="54165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6379" indent="-233679" fontAlgn="auto">
              <a:spcBef>
                <a:spcPts val="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dirty="0">
                <a:latin typeface="Arial"/>
                <a:cs typeface="Arial"/>
              </a:rPr>
              <a:t>Gene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al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uppo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5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703580" lvl="1" indent="-233679" fontAlgn="auto">
              <a:spcBef>
                <a:spcPts val="600"/>
              </a:spcBef>
              <a:spcAft>
                <a:spcPts val="0"/>
              </a:spcAft>
              <a:buSzPct val="85416"/>
              <a:buFont typeface="Arial"/>
              <a:buChar char="–"/>
              <a:tabLst>
                <a:tab pos="703580" algn="l"/>
              </a:tabLst>
              <a:defRPr/>
            </a:pPr>
            <a:r>
              <a:rPr sz="2400" i="1" spc="-20" dirty="0">
                <a:latin typeface="Arial"/>
                <a:cs typeface="Arial"/>
              </a:rPr>
              <a:t>I</a:t>
            </a:r>
            <a:r>
              <a:rPr sz="2400" i="1" spc="-15" dirty="0">
                <a:latin typeface="Arial"/>
                <a:cs typeface="Arial"/>
              </a:rPr>
              <a:t>n</a:t>
            </a:r>
            <a:r>
              <a:rPr sz="2400" i="1" spc="-20" dirty="0">
                <a:latin typeface="Arial"/>
                <a:cs typeface="Arial"/>
              </a:rPr>
              <a:t>f</a:t>
            </a:r>
            <a:r>
              <a:rPr sz="2400" i="1" dirty="0">
                <a:latin typeface="Arial"/>
                <a:cs typeface="Arial"/>
              </a:rPr>
              <a:t>ec</a:t>
            </a:r>
            <a:r>
              <a:rPr sz="2400" i="1" spc="-20" dirty="0">
                <a:latin typeface="Arial"/>
                <a:cs typeface="Arial"/>
              </a:rPr>
              <a:t>t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on</a:t>
            </a:r>
            <a:r>
              <a:rPr sz="2400" i="1" spc="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con</a:t>
            </a:r>
            <a:r>
              <a:rPr sz="2400" i="1" spc="-10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rol</a:t>
            </a:r>
            <a:endParaRPr sz="2400">
              <a:latin typeface="Arial"/>
              <a:cs typeface="Arial"/>
            </a:endParaRPr>
          </a:p>
          <a:p>
            <a:pPr marL="703580" lvl="1" indent="-233679" fontAlgn="auto">
              <a:spcBef>
                <a:spcPts val="560"/>
              </a:spcBef>
              <a:spcAft>
                <a:spcPts val="0"/>
              </a:spcAft>
              <a:buSzPct val="85416"/>
              <a:buFont typeface="Arial"/>
              <a:buChar char="–"/>
              <a:tabLst>
                <a:tab pos="703580" algn="l"/>
              </a:tabLst>
              <a:defRPr/>
            </a:pPr>
            <a:r>
              <a:rPr sz="2400" i="1" spc="5" dirty="0">
                <a:latin typeface="Arial"/>
                <a:cs typeface="Arial"/>
              </a:rPr>
              <a:t>D</a:t>
            </a:r>
            <a:r>
              <a:rPr sz="2400" i="1" spc="-20" dirty="0">
                <a:latin typeface="Arial"/>
                <a:cs typeface="Arial"/>
              </a:rPr>
              <a:t>VT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Prophy</a:t>
            </a:r>
            <a:r>
              <a:rPr sz="2400" i="1" spc="5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ax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703580" lvl="1" indent="-233679" fontAlgn="auto">
              <a:spcBef>
                <a:spcPts val="580"/>
              </a:spcBef>
              <a:spcAft>
                <a:spcPts val="0"/>
              </a:spcAft>
              <a:buSzPct val="85416"/>
              <a:buFont typeface="Arial"/>
              <a:buChar char="–"/>
              <a:tabLst>
                <a:tab pos="703580" algn="l"/>
              </a:tabLst>
              <a:defRPr/>
            </a:pPr>
            <a:r>
              <a:rPr sz="2400" i="1" spc="5" dirty="0">
                <a:latin typeface="Arial"/>
                <a:cs typeface="Arial"/>
              </a:rPr>
              <a:t>D</a:t>
            </a:r>
            <a:r>
              <a:rPr sz="2400" i="1" dirty="0">
                <a:latin typeface="Arial"/>
                <a:cs typeface="Arial"/>
              </a:rPr>
              <a:t>a</a:t>
            </a:r>
            <a:r>
              <a:rPr sz="2400" i="1" spc="5" dirty="0">
                <a:latin typeface="Arial"/>
                <a:cs typeface="Arial"/>
              </a:rPr>
              <a:t>il</a:t>
            </a:r>
            <a:r>
              <a:rPr sz="2400" i="1" dirty="0">
                <a:latin typeface="Arial"/>
                <a:cs typeface="Arial"/>
              </a:rPr>
              <a:t>y</a:t>
            </a:r>
            <a:r>
              <a:rPr sz="2400" i="1" spc="40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spc="-15" dirty="0">
                <a:latin typeface="Arial"/>
                <a:cs typeface="Arial"/>
              </a:rPr>
              <a:t>n</a:t>
            </a:r>
            <a:r>
              <a:rPr sz="2400" i="1" spc="-20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errup</a:t>
            </a:r>
            <a:r>
              <a:rPr sz="2400" i="1" spc="-10" dirty="0">
                <a:latin typeface="Arial"/>
                <a:cs typeface="Arial"/>
              </a:rPr>
              <a:t>t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ons</a:t>
            </a:r>
            <a:r>
              <a:rPr sz="2400" i="1" spc="4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Arial"/>
                <a:cs typeface="Arial"/>
              </a:rPr>
              <a:t>of</a:t>
            </a:r>
            <a:r>
              <a:rPr sz="2400" i="1" spc="5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seda</a:t>
            </a:r>
            <a:r>
              <a:rPr sz="2400" i="1" spc="-10" dirty="0">
                <a:latin typeface="Arial"/>
                <a:cs typeface="Arial"/>
              </a:rPr>
              <a:t>t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703580" lvl="1" indent="-233679" fontAlgn="auto">
              <a:spcBef>
                <a:spcPts val="580"/>
              </a:spcBef>
              <a:spcAft>
                <a:spcPts val="0"/>
              </a:spcAft>
              <a:buSzPct val="85416"/>
              <a:buFont typeface="Arial"/>
              <a:buChar char="–"/>
              <a:tabLst>
                <a:tab pos="703580" algn="l"/>
              </a:tabLst>
              <a:defRPr/>
            </a:pPr>
            <a:r>
              <a:rPr sz="2400" i="1" spc="5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a</a:t>
            </a:r>
            <a:r>
              <a:rPr sz="2400" i="1" spc="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and</a:t>
            </a:r>
            <a:r>
              <a:rPr sz="2400" i="1" spc="65" dirty="0">
                <a:latin typeface="Times New Roman"/>
                <a:cs typeface="Times New Roman"/>
              </a:rPr>
              <a:t> </a:t>
            </a:r>
            <a:r>
              <a:rPr sz="2400" i="1" spc="-20" dirty="0">
                <a:latin typeface="Arial"/>
                <a:cs typeface="Arial"/>
              </a:rPr>
              <a:t>f</a:t>
            </a:r>
            <a:r>
              <a:rPr sz="2400" i="1" spc="5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u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res</a:t>
            </a:r>
            <a:r>
              <a:rPr sz="2400" i="1" spc="-20" dirty="0">
                <a:latin typeface="Arial"/>
                <a:cs typeface="Arial"/>
              </a:rPr>
              <a:t>t</a:t>
            </a:r>
            <a:r>
              <a:rPr sz="2400" i="1" dirty="0">
                <a:latin typeface="Arial"/>
                <a:cs typeface="Arial"/>
              </a:rPr>
              <a:t>r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c</a:t>
            </a:r>
            <a:r>
              <a:rPr sz="2400" i="1" spc="-20" dirty="0">
                <a:latin typeface="Arial"/>
                <a:cs typeface="Arial"/>
              </a:rPr>
              <a:t>t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246379" indent="-233679" fontAlgn="auto">
              <a:spcBef>
                <a:spcPts val="66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15" dirty="0">
                <a:latin typeface="Arial"/>
                <a:cs typeface="Arial"/>
              </a:rPr>
              <a:t>Opti</a:t>
            </a:r>
            <a:r>
              <a:rPr sz="2800" spc="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ze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tat</a:t>
            </a:r>
            <a:r>
              <a:rPr sz="2800" dirty="0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  <a:p>
            <a:pPr marL="703580" lvl="1" indent="-233679" fontAlgn="auto">
              <a:spcBef>
                <a:spcPts val="580"/>
              </a:spcBef>
              <a:spcAft>
                <a:spcPts val="0"/>
              </a:spcAft>
              <a:buSzPct val="85416"/>
              <a:buFont typeface="Arial"/>
              <a:buChar char="–"/>
              <a:tabLst>
                <a:tab pos="703580" algn="l"/>
              </a:tabLst>
              <a:defRPr/>
            </a:pPr>
            <a:r>
              <a:rPr sz="2400" i="1" spc="5" dirty="0">
                <a:latin typeface="Arial"/>
                <a:cs typeface="Arial"/>
              </a:rPr>
              <a:t>H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odyna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c</a:t>
            </a:r>
            <a:r>
              <a:rPr sz="2400" i="1" spc="6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gu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dance</a:t>
            </a:r>
            <a:r>
              <a:rPr sz="2400" i="1" spc="6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he</a:t>
            </a:r>
            <a:r>
              <a:rPr sz="2400" i="1" spc="5" dirty="0">
                <a:latin typeface="Arial"/>
                <a:cs typeface="Arial"/>
              </a:rPr>
              <a:t>l</a:t>
            </a:r>
            <a:r>
              <a:rPr sz="2400" i="1" spc="-15" dirty="0">
                <a:latin typeface="Arial"/>
                <a:cs typeface="Arial"/>
              </a:rPr>
              <a:t>p</a:t>
            </a:r>
            <a:r>
              <a:rPr sz="2400" i="1" spc="-20" dirty="0">
                <a:latin typeface="Arial"/>
                <a:cs typeface="Arial"/>
              </a:rPr>
              <a:t>f</a:t>
            </a:r>
            <a:r>
              <a:rPr sz="2400" i="1" dirty="0">
                <a:latin typeface="Arial"/>
                <a:cs typeface="Arial"/>
              </a:rPr>
              <a:t>ul</a:t>
            </a:r>
            <a:endParaRPr sz="2400">
              <a:latin typeface="Arial"/>
              <a:cs typeface="Arial"/>
            </a:endParaRPr>
          </a:p>
          <a:p>
            <a:pPr marL="703580" lvl="1" indent="-233679" fontAlgn="auto">
              <a:spcBef>
                <a:spcPts val="580"/>
              </a:spcBef>
              <a:spcAft>
                <a:spcPts val="0"/>
              </a:spcAft>
              <a:buSzPct val="85416"/>
              <a:buFont typeface="Arial"/>
              <a:buChar char="–"/>
              <a:tabLst>
                <a:tab pos="703580" algn="l"/>
              </a:tabLst>
              <a:defRPr/>
            </a:pPr>
            <a:r>
              <a:rPr sz="2400" i="1" spc="-2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vo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bo</a:t>
            </a:r>
            <a:r>
              <a:rPr sz="2400" i="1" spc="5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uses</a:t>
            </a:r>
            <a:r>
              <a:rPr sz="2400" i="1" spc="40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spc="-10" dirty="0">
                <a:latin typeface="Arial"/>
                <a:cs typeface="Arial"/>
              </a:rPr>
              <a:t>f</a:t>
            </a:r>
            <a:r>
              <a:rPr sz="2400" i="1" spc="5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ab</a:t>
            </a:r>
            <a:r>
              <a:rPr sz="2400" i="1" spc="5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246379" indent="-233679" fontAlgn="auto">
              <a:spcBef>
                <a:spcPts val="66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-3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tt</a:t>
            </a:r>
            <a:r>
              <a:rPr sz="2800" dirty="0">
                <a:latin typeface="Arial"/>
                <a:cs typeface="Arial"/>
              </a:rPr>
              <a:t>enuate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-60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pox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ona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asocons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246379" indent="-233679" fontAlgn="auto">
              <a:spcBef>
                <a:spcPts val="680"/>
              </a:spcBef>
              <a:spcAft>
                <a:spcPts val="0"/>
              </a:spcAft>
              <a:buSzPct val="75000"/>
              <a:buFont typeface="Wingdings"/>
              <a:buChar char=""/>
              <a:tabLst>
                <a:tab pos="246379" algn="l"/>
              </a:tabLst>
              <a:defRPr/>
            </a:pPr>
            <a:r>
              <a:rPr sz="2800" spc="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echan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cal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ent</a:t>
            </a:r>
            <a:r>
              <a:rPr sz="2800" spc="-5" dirty="0">
                <a:latin typeface="Arial"/>
                <a:cs typeface="Arial"/>
              </a:rPr>
              <a:t>il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ateg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fontAlgn="auto">
              <a:spcBef>
                <a:spcPts val="40"/>
              </a:spcBef>
              <a:spcAft>
                <a:spcPts val="0"/>
              </a:spcAft>
              <a:defRPr/>
            </a:pPr>
            <a:endParaRPr sz="4000">
              <a:latin typeface="Times New Roman"/>
              <a:cs typeface="Times New Roman"/>
            </a:endParaRPr>
          </a:p>
          <a:p>
            <a:pPr marL="420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Arial"/>
                <a:cs typeface="Arial"/>
              </a:rPr>
              <a:t>J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Am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Col</a:t>
            </a:r>
            <a:r>
              <a:rPr dirty="0">
                <a:latin typeface="Arial"/>
                <a:cs typeface="Arial"/>
              </a:rPr>
              <a:t>l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Ca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dio</a:t>
            </a:r>
            <a:r>
              <a:rPr dirty="0">
                <a:latin typeface="Arial"/>
                <a:cs typeface="Arial"/>
              </a:rPr>
              <a:t>l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2010;56:1435–46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8100" y="-152400"/>
            <a:ext cx="9169400" cy="808038"/>
          </a:xfrm>
        </p:spPr>
        <p:txBody>
          <a:bodyPr tIns="192516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5" dirty="0"/>
              <a:t>S</a:t>
            </a:r>
            <a:r>
              <a:rPr spc="-10" dirty="0"/>
              <a:t>tr</a:t>
            </a:r>
            <a:r>
              <a:rPr spc="-5" dirty="0"/>
              <a:t>a</a:t>
            </a:r>
            <a:r>
              <a:rPr spc="-10" dirty="0"/>
              <a:t>t</a:t>
            </a:r>
            <a:r>
              <a:rPr spc="-5" dirty="0"/>
              <a:t>e</a:t>
            </a:r>
            <a:r>
              <a:rPr spc="-20" dirty="0"/>
              <a:t>gi</a:t>
            </a:r>
            <a:r>
              <a:rPr spc="-5" dirty="0"/>
              <a:t>e</a:t>
            </a:r>
            <a:r>
              <a:rPr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20" dirty="0"/>
              <a:t>o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spc="-10" dirty="0"/>
              <a:t>m</a:t>
            </a:r>
            <a:r>
              <a:rPr spc="-20" dirty="0"/>
              <a:t>p</a:t>
            </a:r>
            <a:r>
              <a:rPr spc="-10" dirty="0"/>
              <a:t>r</a:t>
            </a:r>
            <a:r>
              <a:rPr spc="-20" dirty="0"/>
              <a:t>o</a:t>
            </a:r>
            <a:r>
              <a:rPr spc="-65" dirty="0"/>
              <a:t>v</a:t>
            </a:r>
            <a:r>
              <a:rPr dirty="0"/>
              <a:t>e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5" dirty="0"/>
              <a:t>R</a:t>
            </a:r>
            <a:r>
              <a:rPr spc="-25" dirty="0"/>
              <a:t>V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Fu</a:t>
            </a:r>
            <a:r>
              <a:rPr spc="-15" dirty="0"/>
              <a:t>n</a:t>
            </a:r>
            <a:r>
              <a:rPr spc="-25" dirty="0"/>
              <a:t>c</a:t>
            </a:r>
            <a:r>
              <a:rPr spc="-10" dirty="0"/>
              <a:t>t</a:t>
            </a:r>
            <a:r>
              <a:rPr spc="-20" dirty="0"/>
              <a:t>ion</a:t>
            </a:r>
          </a:p>
        </p:txBody>
      </p:sp>
      <p:sp>
        <p:nvSpPr>
          <p:cNvPr id="55299" name="object 3"/>
          <p:cNvSpPr>
            <a:spLocks/>
          </p:cNvSpPr>
          <p:nvPr/>
        </p:nvSpPr>
        <p:spPr bwMode="auto">
          <a:xfrm>
            <a:off x="1006475" y="1609725"/>
            <a:ext cx="120650" cy="427038"/>
          </a:xfrm>
          <a:custGeom>
            <a:avLst/>
            <a:gdLst>
              <a:gd name="T0" fmla="*/ 0 w 121919"/>
              <a:gd name="T1" fmla="*/ 427996 h 426719"/>
              <a:gd name="T2" fmla="*/ 116921 w 121919"/>
              <a:gd name="T3" fmla="*/ 427996 h 426719"/>
              <a:gd name="T4" fmla="*/ 116921 w 121919"/>
              <a:gd name="T5" fmla="*/ 0 h 426719"/>
              <a:gd name="T6" fmla="*/ 0 w 121919"/>
              <a:gd name="T7" fmla="*/ 0 h 426719"/>
              <a:gd name="T8" fmla="*/ 0 w 121919"/>
              <a:gd name="T9" fmla="*/ 427996 h 426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19" h="426719">
                <a:moveTo>
                  <a:pt x="0" y="426719"/>
                </a:moveTo>
                <a:lnTo>
                  <a:pt x="121919" y="426719"/>
                </a:lnTo>
                <a:lnTo>
                  <a:pt x="121919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0" name="object 4"/>
          <p:cNvSpPr>
            <a:spLocks noChangeArrowheads="1"/>
          </p:cNvSpPr>
          <p:nvPr/>
        </p:nvSpPr>
        <p:spPr bwMode="auto">
          <a:xfrm>
            <a:off x="0" y="838200"/>
            <a:ext cx="9144000" cy="5867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bject 2"/>
          <p:cNvSpPr>
            <a:spLocks/>
          </p:cNvSpPr>
          <p:nvPr/>
        </p:nvSpPr>
        <p:spPr bwMode="auto">
          <a:xfrm>
            <a:off x="1006475" y="1609725"/>
            <a:ext cx="120650" cy="427038"/>
          </a:xfrm>
          <a:custGeom>
            <a:avLst/>
            <a:gdLst>
              <a:gd name="T0" fmla="*/ 0 w 121919"/>
              <a:gd name="T1" fmla="*/ 427996 h 426719"/>
              <a:gd name="T2" fmla="*/ 116921 w 121919"/>
              <a:gd name="T3" fmla="*/ 427996 h 426719"/>
              <a:gd name="T4" fmla="*/ 116921 w 121919"/>
              <a:gd name="T5" fmla="*/ 0 h 426719"/>
              <a:gd name="T6" fmla="*/ 0 w 121919"/>
              <a:gd name="T7" fmla="*/ 0 h 426719"/>
              <a:gd name="T8" fmla="*/ 0 w 121919"/>
              <a:gd name="T9" fmla="*/ 427996 h 426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19" h="426719">
                <a:moveTo>
                  <a:pt x="0" y="426719"/>
                </a:moveTo>
                <a:lnTo>
                  <a:pt x="121919" y="426719"/>
                </a:lnTo>
                <a:lnTo>
                  <a:pt x="121919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3" name="object 3"/>
          <p:cNvSpPr>
            <a:spLocks noChangeArrowheads="1"/>
          </p:cNvSpPr>
          <p:nvPr/>
        </p:nvSpPr>
        <p:spPr bwMode="auto">
          <a:xfrm>
            <a:off x="304800" y="228600"/>
            <a:ext cx="8731250" cy="6288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92516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Su</a:t>
            </a:r>
            <a:r>
              <a:rPr spc="-5" dirty="0"/>
              <a:t>m</a:t>
            </a:r>
            <a:r>
              <a:rPr spc="-10" dirty="0"/>
              <a:t>m</a:t>
            </a:r>
            <a:r>
              <a:rPr spc="-5" dirty="0"/>
              <a:t>a</a:t>
            </a:r>
            <a:r>
              <a:rPr spc="-10" dirty="0"/>
              <a:t>ry</a:t>
            </a:r>
          </a:p>
        </p:txBody>
      </p:sp>
      <p:sp>
        <p:nvSpPr>
          <p:cNvPr id="57347" name="objec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4975" indent="-233363" eaLnBrk="1" hangingPunct="1">
              <a:spcBef>
                <a:spcPct val="0"/>
              </a:spcBef>
              <a:buSzPct val="75000"/>
              <a:buFont typeface="Wingdings" pitchFamily="2" charset="2"/>
              <a:buChar char=""/>
              <a:tabLst>
                <a:tab pos="434975" algn="l"/>
              </a:tabLst>
            </a:pPr>
            <a:r>
              <a:rPr lang="en-US" smtClean="0">
                <a:latin typeface="Arial" charset="0"/>
                <a:cs typeface="Arial" charset="0"/>
              </a:rPr>
              <a:t>Right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Ventricular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Failure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significant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in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ICU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Setting</a:t>
            </a:r>
          </a:p>
          <a:p>
            <a:pPr marL="434975" indent="-233363" eaLnBrk="1" hangingPunct="1">
              <a:spcBef>
                <a:spcPts val="675"/>
              </a:spcBef>
              <a:buSzPct val="75000"/>
              <a:buFont typeface="Wingdings" pitchFamily="2" charset="2"/>
              <a:buChar char=""/>
              <a:tabLst>
                <a:tab pos="434975" algn="l"/>
              </a:tabLst>
            </a:pPr>
            <a:r>
              <a:rPr lang="en-US" smtClean="0">
                <a:latin typeface="Arial" charset="0"/>
                <a:cs typeface="Arial" charset="0"/>
              </a:rPr>
              <a:t>Diagnosis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of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Pulmonary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Hypertension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is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very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common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in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obese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patient</a:t>
            </a:r>
          </a:p>
          <a:p>
            <a:pPr marL="892175" lvl="1" indent="-233363" eaLnBrk="1" hangingPunct="1">
              <a:spcBef>
                <a:spcPts val="575"/>
              </a:spcBef>
              <a:buSzPct val="85000"/>
              <a:buFontTx/>
              <a:buChar char="–"/>
              <a:tabLst>
                <a:tab pos="434975" algn="l"/>
              </a:tabLst>
            </a:pP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OSA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predominant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underlying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condition</a:t>
            </a:r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92175" lvl="1" indent="-233363" eaLnBrk="1" hangingPunct="1">
              <a:spcBef>
                <a:spcPts val="575"/>
              </a:spcBef>
              <a:buSzPct val="85000"/>
              <a:buFontTx/>
              <a:buChar char="–"/>
              <a:tabLst>
                <a:tab pos="434975" algn="l"/>
              </a:tabLst>
            </a:pP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Compliance</a:t>
            </a:r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92175" lvl="1" indent="-233363" eaLnBrk="1" hangingPunct="1">
              <a:spcBef>
                <a:spcPts val="575"/>
              </a:spcBef>
              <a:buSzPct val="85000"/>
              <a:buFontTx/>
              <a:buChar char="–"/>
              <a:tabLst>
                <a:tab pos="434975" algn="l"/>
              </a:tabLst>
            </a:pP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Echo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good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screening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tool</a:t>
            </a:r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92175" lvl="1" indent="-233363" eaLnBrk="1" hangingPunct="1">
              <a:spcBef>
                <a:spcPts val="575"/>
              </a:spcBef>
              <a:buSzPct val="85000"/>
              <a:buFontTx/>
              <a:buChar char="–"/>
              <a:tabLst>
                <a:tab pos="434975" algn="l"/>
              </a:tabLst>
            </a:pP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RHC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gold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standard</a:t>
            </a:r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34975" indent="-233363" eaLnBrk="1" hangingPunct="1">
              <a:spcBef>
                <a:spcPts val="663"/>
              </a:spcBef>
              <a:buSzPct val="75000"/>
              <a:buFont typeface="Wingdings" pitchFamily="2" charset="2"/>
              <a:buChar char=""/>
              <a:tabLst>
                <a:tab pos="434975" algn="l"/>
              </a:tabLst>
            </a:pPr>
            <a:r>
              <a:rPr lang="en-US" smtClean="0">
                <a:latin typeface="Arial" charset="0"/>
                <a:cs typeface="Arial" charset="0"/>
              </a:rPr>
              <a:t>PAH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diagnosis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merits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referral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to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specialized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treatment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center</a:t>
            </a:r>
          </a:p>
        </p:txBody>
      </p:sp>
      <p:sp>
        <p:nvSpPr>
          <p:cNvPr id="57348" name="object 4"/>
          <p:cNvSpPr>
            <a:spLocks/>
          </p:cNvSpPr>
          <p:nvPr/>
        </p:nvSpPr>
        <p:spPr bwMode="auto">
          <a:xfrm>
            <a:off x="1006475" y="6181725"/>
            <a:ext cx="120650" cy="514350"/>
          </a:xfrm>
          <a:custGeom>
            <a:avLst/>
            <a:gdLst>
              <a:gd name="T0" fmla="*/ 0 w 121919"/>
              <a:gd name="T1" fmla="*/ 518190 h 513079"/>
              <a:gd name="T2" fmla="*/ 116921 w 121919"/>
              <a:gd name="T3" fmla="*/ 518190 h 513079"/>
              <a:gd name="T4" fmla="*/ 116921 w 121919"/>
              <a:gd name="T5" fmla="*/ 0 h 513079"/>
              <a:gd name="T6" fmla="*/ 0 w 121919"/>
              <a:gd name="T7" fmla="*/ 0 h 513079"/>
              <a:gd name="T8" fmla="*/ 0 w 121919"/>
              <a:gd name="T9" fmla="*/ 518190 h 513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919" h="513079">
                <a:moveTo>
                  <a:pt x="0" y="513088"/>
                </a:moveTo>
                <a:lnTo>
                  <a:pt x="121919" y="513088"/>
                </a:lnTo>
                <a:lnTo>
                  <a:pt x="121919" y="0"/>
                </a:lnTo>
                <a:lnTo>
                  <a:pt x="0" y="0"/>
                </a:lnTo>
                <a:lnTo>
                  <a:pt x="0" y="5130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38200" y="188913"/>
            <a:ext cx="8318500" cy="3140075"/>
          </a:xfrm>
        </p:spPr>
        <p:txBody>
          <a:bodyPr/>
          <a:lstStyle/>
          <a:p>
            <a:pPr algn="l"/>
            <a:r>
              <a:rPr lang="en-US" sz="2800" smtClean="0">
                <a:latin typeface="Arial" charset="0"/>
                <a:cs typeface="Arial" charset="0"/>
              </a:rPr>
              <a:t>RV shape is complex and composed of:</a:t>
            </a:r>
            <a:br>
              <a:rPr lang="en-US" sz="2800" smtClean="0">
                <a:latin typeface="Arial" charset="0"/>
                <a:cs typeface="Arial" charset="0"/>
              </a:rPr>
            </a:br>
            <a:r>
              <a:rPr lang="en-US" sz="2800" smtClean="0">
                <a:latin typeface="Arial" charset="0"/>
                <a:cs typeface="Arial" charset="0"/>
              </a:rPr>
              <a:t>smooth muscular inflow (body)</a:t>
            </a:r>
            <a:br>
              <a:rPr lang="en-US" sz="2800" smtClean="0">
                <a:latin typeface="Arial" charset="0"/>
                <a:cs typeface="Arial" charset="0"/>
              </a:rPr>
            </a:br>
            <a:r>
              <a:rPr lang="en-US" sz="2800" smtClean="0">
                <a:latin typeface="Arial" charset="0"/>
                <a:cs typeface="Arial" charset="0"/>
              </a:rPr>
              <a:t>outflow</a:t>
            </a:r>
            <a:br>
              <a:rPr lang="en-US" sz="2800" smtClean="0">
                <a:latin typeface="Arial" charset="0"/>
                <a:cs typeface="Arial" charset="0"/>
              </a:rPr>
            </a:br>
            <a:r>
              <a:rPr lang="en-US" sz="2800" smtClean="0">
                <a:latin typeface="Arial" charset="0"/>
                <a:cs typeface="Arial" charset="0"/>
              </a:rPr>
              <a:t>trabecular apical region</a:t>
            </a:r>
            <a:br>
              <a:rPr lang="en-US" sz="2800" smtClean="0">
                <a:latin typeface="Arial" charset="0"/>
                <a:cs typeface="Arial" charset="0"/>
              </a:rPr>
            </a:br>
            <a:r>
              <a:rPr lang="en-US" sz="2800" smtClean="0">
                <a:latin typeface="Arial" charset="0"/>
                <a:cs typeface="Arial" charset="0"/>
              </a:rPr>
              <a:t>cannot image all 3 regions in 1 2D imaging plane</a:t>
            </a: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803275" y="2452688"/>
            <a:ext cx="7534275" cy="4441825"/>
          </a:xfrm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1910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09825"/>
            <a:ext cx="4719638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2700" y="188913"/>
            <a:ext cx="9169400" cy="4921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Comprehensive Imaging of the RV: 14 views 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"/>
            <a:ext cx="3124200" cy="611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693738"/>
            <a:ext cx="3094037" cy="609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2117725"/>
            <a:ext cx="2895600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12700" y="188913"/>
            <a:ext cx="9169400" cy="49212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Comprehensive Imaging of the RV: 14 views (2)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3276600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312420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2678113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tIns="192516" rtlCol="0"/>
          <a:lstStyle/>
          <a:p>
            <a:pPr marL="10947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5" dirty="0"/>
              <a:t>R</a:t>
            </a:r>
            <a:r>
              <a:rPr spc="-20" dirty="0"/>
              <a:t>igh</a:t>
            </a:r>
            <a:r>
              <a:rPr dirty="0"/>
              <a:t>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5" dirty="0"/>
              <a:t>V</a:t>
            </a:r>
            <a:r>
              <a:rPr spc="-5" dirty="0"/>
              <a:t>e</a:t>
            </a:r>
            <a:r>
              <a:rPr spc="-20" dirty="0"/>
              <a:t>n</a:t>
            </a:r>
            <a:r>
              <a:rPr spc="-10" dirty="0"/>
              <a:t>tr</a:t>
            </a:r>
            <a:r>
              <a:rPr spc="-20" dirty="0"/>
              <a:t>i</a:t>
            </a:r>
            <a:r>
              <a:rPr spc="-5" dirty="0"/>
              <a:t>c</a:t>
            </a:r>
            <a:r>
              <a:rPr spc="-20" dirty="0"/>
              <a:t>ul</a:t>
            </a:r>
            <a:r>
              <a:rPr spc="-5" dirty="0"/>
              <a:t>a</a:t>
            </a:r>
            <a:r>
              <a:rPr dirty="0"/>
              <a:t>r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20" dirty="0"/>
              <a:t>Ph</a:t>
            </a:r>
            <a:r>
              <a:rPr spc="-65" dirty="0"/>
              <a:t>y</a:t>
            </a:r>
            <a:r>
              <a:rPr spc="-5" dirty="0"/>
              <a:t>s</a:t>
            </a:r>
            <a:r>
              <a:rPr spc="-20" dirty="0"/>
              <a:t>iolog</a:t>
            </a:r>
            <a:r>
              <a:rPr dirty="0"/>
              <a:t>y</a:t>
            </a:r>
          </a:p>
        </p:txBody>
      </p:sp>
      <p:sp>
        <p:nvSpPr>
          <p:cNvPr id="10243" name="object 3"/>
          <p:cNvSpPr>
            <a:spLocks noChangeArrowheads="1"/>
          </p:cNvSpPr>
          <p:nvPr/>
        </p:nvSpPr>
        <p:spPr bwMode="auto">
          <a:xfrm>
            <a:off x="990600" y="1143000"/>
            <a:ext cx="6934200" cy="556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2392</Words>
  <Application>Microsoft Office PowerPoint</Application>
  <PresentationFormat>On-screen Show (4:3)</PresentationFormat>
  <Paragraphs>350</Paragraphs>
  <Slides>55</Slides>
  <Notes>44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Georgia</vt:lpstr>
      <vt:lpstr>MS PGothic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Normal RV characteristics</vt:lpstr>
      <vt:lpstr>RV Anatomy</vt:lpstr>
      <vt:lpstr>RV shape is complex and composed of: smooth muscular inflow (body) outflow trabecular apical region cannot image all 3 regions in 1 2D imaging plane  </vt:lpstr>
      <vt:lpstr>Comprehensive Imaging of the RV: 14 views </vt:lpstr>
      <vt:lpstr>Comprehensive Imaging of the RV: 14 views (2)</vt:lpstr>
      <vt:lpstr>Right Ventricular Physiology</vt:lpstr>
      <vt:lpstr>Measure the RV at end diastole from apical 4 chamber image demonstrating  the maximum diameter of the RV without foreshortening </vt:lpstr>
      <vt:lpstr>PowerPoint Presentation</vt:lpstr>
      <vt:lpstr>Normal RV and LV Hemodynamics</vt:lpstr>
      <vt:lpstr>Fractional area change </vt:lpstr>
      <vt:lpstr>PowerPoint Presentation</vt:lpstr>
      <vt:lpstr>Measure IVC 0.5 – 3 cm from RA </vt:lpstr>
      <vt:lpstr>Hemodynamic Values at Rest: Normal Ranges1-3</vt:lpstr>
      <vt:lpstr>Characterization of the Pulmonary Circulation1-3</vt:lpstr>
      <vt:lpstr>Right Ventricular Failure</vt:lpstr>
      <vt:lpstr>Pathophysiology</vt:lpstr>
      <vt:lpstr>Vicious cycle of auto-aggravation</vt:lpstr>
      <vt:lpstr>Pathophysiology of Failing RV</vt:lpstr>
      <vt:lpstr>Ventricular Interdependence</vt:lpstr>
      <vt:lpstr>Etiologies of RV Failure</vt:lpstr>
      <vt:lpstr>Factors affecting RV Function</vt:lpstr>
      <vt:lpstr>Effects of Mechanical Ventilation</vt:lpstr>
      <vt:lpstr>Effects of PEEP on RV performance</vt:lpstr>
      <vt:lpstr>Effect of high PEEP on RV</vt:lpstr>
      <vt:lpstr>Pulmonary Hypertension: PAH Differentiation From PH (Dana Point Definitions)</vt:lpstr>
      <vt:lpstr>PAH Definition</vt:lpstr>
      <vt:lpstr>PAH Background</vt:lpstr>
      <vt:lpstr>WHO Clinical Classification of PH: Dana Point 2008</vt:lpstr>
      <vt:lpstr>Diagnostic Studies</vt:lpstr>
      <vt:lpstr>Key Role of Echocardiography</vt:lpstr>
      <vt:lpstr>Echocardiography Assessments</vt:lpstr>
      <vt:lpstr>RV Undervalued in Echocardiography</vt:lpstr>
      <vt:lpstr>Representative Echocardiographs:   Normal Versus PAH in Apical View  </vt:lpstr>
      <vt:lpstr>PowerPoint Presentation</vt:lpstr>
      <vt:lpstr>PowerPoint Presentation</vt:lpstr>
      <vt:lpstr>Echocardiographic Features of (Idiopathic) PAH</vt:lpstr>
      <vt:lpstr>Echocardiography: TR Jet Velocity</vt:lpstr>
      <vt:lpstr>Advantages of Echocardiography in PAH</vt:lpstr>
      <vt:lpstr>Limitations of Echocardiography in PAH</vt:lpstr>
      <vt:lpstr>Right ventricle - size &amp; function</vt:lpstr>
      <vt:lpstr>Estimation of Pulmonary Pressure PA systolic pressure</vt:lpstr>
      <vt:lpstr>Estimation of Pulmonary Pressure RA pressure</vt:lpstr>
      <vt:lpstr>Cardiac MRI</vt:lpstr>
      <vt:lpstr>Key Roles of Right Heart Catheterization</vt:lpstr>
      <vt:lpstr>Importance of Right Heart Catheterization</vt:lpstr>
      <vt:lpstr>PowerPoint Presentation</vt:lpstr>
      <vt:lpstr>PowerPoint Presentation</vt:lpstr>
      <vt:lpstr>RHC: Important Findings</vt:lpstr>
      <vt:lpstr>Treatment of RV Failure</vt:lpstr>
      <vt:lpstr>Strategies to Improve RV Function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RHC</cp:lastModifiedBy>
  <cp:revision>19</cp:revision>
  <dcterms:created xsi:type="dcterms:W3CDTF">2017-04-08T07:13:39Z</dcterms:created>
  <dcterms:modified xsi:type="dcterms:W3CDTF">2018-04-08T09:53:59Z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2017-04-08T00:00:00Z</vt:filetime>
  </property>
  <property fmtid="{D5CDD505-2E9C-101B-9397-08002B2CF9AE}" pid="3" name="LastSaved">
    <vt:filetime>2017-04-08T00:00:00Z</vt:filetime>
  </property>
</Properties>
</file>